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1.jpg" ContentType="image/png"/>
  <Override PartName="/ppt/media/image29.jpg" ContentType="image/png"/>
  <Override PartName="/ppt/media/image30.jpg" ContentType="image/png"/>
  <Override PartName="/ppt/media/image31.jpg" ContentType="image/png"/>
  <Override PartName="/ppt/media/image33.jpg" ContentType="image/png"/>
  <Override PartName="/ppt/media/image34.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5"/>
  </p:notesMasterIdLst>
  <p:sldIdLst>
    <p:sldId id="256" r:id="rId2"/>
    <p:sldId id="259" r:id="rId3"/>
    <p:sldId id="257" r:id="rId4"/>
    <p:sldId id="260" r:id="rId5"/>
    <p:sldId id="258" r:id="rId6"/>
    <p:sldId id="261" r:id="rId7"/>
    <p:sldId id="262" r:id="rId8"/>
    <p:sldId id="263" r:id="rId9"/>
    <p:sldId id="264" r:id="rId10"/>
    <p:sldId id="265" r:id="rId11"/>
    <p:sldId id="267" r:id="rId12"/>
    <p:sldId id="272" r:id="rId13"/>
    <p:sldId id="268" r:id="rId14"/>
    <p:sldId id="269" r:id="rId15"/>
    <p:sldId id="266" r:id="rId16"/>
    <p:sldId id="270" r:id="rId17"/>
    <p:sldId id="275" r:id="rId18"/>
    <p:sldId id="271" r:id="rId19"/>
    <p:sldId id="276" r:id="rId20"/>
    <p:sldId id="278" r:id="rId21"/>
    <p:sldId id="279" r:id="rId22"/>
    <p:sldId id="280" r:id="rId23"/>
    <p:sldId id="277" r:id="rId24"/>
    <p:sldId id="281" r:id="rId25"/>
    <p:sldId id="286" r:id="rId26"/>
    <p:sldId id="285" r:id="rId27"/>
    <p:sldId id="282" r:id="rId28"/>
    <p:sldId id="283" r:id="rId29"/>
    <p:sldId id="284" r:id="rId30"/>
    <p:sldId id="273" r:id="rId31"/>
    <p:sldId id="287" r:id="rId32"/>
    <p:sldId id="288" r:id="rId33"/>
    <p:sldId id="274"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132693-0DBE-4B0D-B8FB-3DE743B029DA}" type="datetimeFigureOut">
              <a:rPr lang="el-GR" smtClean="0"/>
              <a:t>10/9/2026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E2364D-D11D-46CF-AB08-6736D3BE8845}" type="slidenum">
              <a:rPr lang="el-GR" smtClean="0"/>
              <a:t>‹#›</a:t>
            </a:fld>
            <a:endParaRPr lang="el-GR"/>
          </a:p>
        </p:txBody>
      </p:sp>
    </p:spTree>
    <p:extLst>
      <p:ext uri="{BB962C8B-B14F-4D97-AF65-F5344CB8AC3E}">
        <p14:creationId xmlns:p14="http://schemas.microsoft.com/office/powerpoint/2010/main" val="241043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4E2364D-D11D-46CF-AB08-6736D3BE8845}" type="slidenum">
              <a:rPr lang="el-GR" smtClean="0"/>
              <a:t>4</a:t>
            </a:fld>
            <a:endParaRPr lang="el-GR"/>
          </a:p>
        </p:txBody>
      </p:sp>
    </p:spTree>
    <p:extLst>
      <p:ext uri="{BB962C8B-B14F-4D97-AF65-F5344CB8AC3E}">
        <p14:creationId xmlns:p14="http://schemas.microsoft.com/office/powerpoint/2010/main" val="1955762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4E2364D-D11D-46CF-AB08-6736D3BE8845}" type="slidenum">
              <a:rPr lang="el-GR" smtClean="0"/>
              <a:t>11</a:t>
            </a:fld>
            <a:endParaRPr lang="el-GR"/>
          </a:p>
        </p:txBody>
      </p:sp>
    </p:spTree>
    <p:extLst>
      <p:ext uri="{BB962C8B-B14F-4D97-AF65-F5344CB8AC3E}">
        <p14:creationId xmlns:p14="http://schemas.microsoft.com/office/powerpoint/2010/main" val="29365878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06E37BB-AF56-4A51-A27D-E6E6D2089EA3}" type="datetimeFigureOut">
              <a:rPr lang="el-GR" smtClean="0"/>
              <a:t>10/9/2026</a:t>
            </a:fld>
            <a:endParaRPr lang="el-GR"/>
          </a:p>
        </p:txBody>
      </p:sp>
      <p:sp>
        <p:nvSpPr>
          <p:cNvPr id="5" name="Footer Placeholder 4"/>
          <p:cNvSpPr>
            <a:spLocks noGrp="1"/>
          </p:cNvSpPr>
          <p:nvPr>
            <p:ph type="ftr" sz="quarter" idx="11"/>
          </p:nvPr>
        </p:nvSpPr>
        <p:spPr>
          <a:xfrm>
            <a:off x="2692397" y="5037663"/>
            <a:ext cx="5214635" cy="279400"/>
          </a:xfrm>
        </p:spPr>
        <p:txBody>
          <a:bodyPr/>
          <a:lstStyle/>
          <a:p>
            <a:endParaRPr lang="el-GR"/>
          </a:p>
        </p:txBody>
      </p:sp>
      <p:sp>
        <p:nvSpPr>
          <p:cNvPr id="6" name="Slide Number Placeholder 5"/>
          <p:cNvSpPr>
            <a:spLocks noGrp="1"/>
          </p:cNvSpPr>
          <p:nvPr>
            <p:ph type="sldNum" sz="quarter" idx="12"/>
          </p:nvPr>
        </p:nvSpPr>
        <p:spPr>
          <a:xfrm>
            <a:off x="8956900" y="5037663"/>
            <a:ext cx="551167" cy="279400"/>
          </a:xfrm>
        </p:spPr>
        <p:txBody>
          <a:bodyPr/>
          <a:lstStyle/>
          <a:p>
            <a:fld id="{5D918148-F3F4-4091-B775-1F6A15E13782}" type="slidenum">
              <a:rPr lang="el-GR" smtClean="0"/>
              <a:t>‹#›</a:t>
            </a:fld>
            <a:endParaRPr lang="el-G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3655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06E37BB-AF56-4A51-A27D-E6E6D2089EA3}" type="datetimeFigureOut">
              <a:rPr lang="el-GR" smtClean="0"/>
              <a:t>10/9/2026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D918148-F3F4-4091-B775-1F6A15E13782}" type="slidenum">
              <a:rPr lang="el-GR" smtClean="0"/>
              <a:t>‹#›</a:t>
            </a:fld>
            <a:endParaRPr lang="el-GR"/>
          </a:p>
        </p:txBody>
      </p:sp>
    </p:spTree>
    <p:extLst>
      <p:ext uri="{BB962C8B-B14F-4D97-AF65-F5344CB8AC3E}">
        <p14:creationId xmlns:p14="http://schemas.microsoft.com/office/powerpoint/2010/main" val="110192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06E37BB-AF56-4A51-A27D-E6E6D2089EA3}" type="datetimeFigureOut">
              <a:rPr lang="el-GR" smtClean="0"/>
              <a:t>10/9/2026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D918148-F3F4-4091-B775-1F6A15E13782}" type="slidenum">
              <a:rPr lang="el-GR" smtClean="0"/>
              <a:t>‹#›</a:t>
            </a:fld>
            <a:endParaRPr lang="el-G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6096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806E37BB-AF56-4A51-A27D-E6E6D2089EA3}" type="datetimeFigureOut">
              <a:rPr lang="el-GR" smtClean="0"/>
              <a:t>10/9/2026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D918148-F3F4-4091-B775-1F6A15E13782}" type="slidenum">
              <a:rPr lang="el-GR" smtClean="0"/>
              <a:t>‹#›</a:t>
            </a:fld>
            <a:endParaRPr lang="el-GR"/>
          </a:p>
        </p:txBody>
      </p:sp>
    </p:spTree>
    <p:extLst>
      <p:ext uri="{BB962C8B-B14F-4D97-AF65-F5344CB8AC3E}">
        <p14:creationId xmlns:p14="http://schemas.microsoft.com/office/powerpoint/2010/main" val="411755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806E37BB-AF56-4A51-A27D-E6E6D2089EA3}" type="datetimeFigureOut">
              <a:rPr lang="el-GR" smtClean="0"/>
              <a:t>10/9/2026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5D918148-F3F4-4091-B775-1F6A15E13782}" type="slidenum">
              <a:rPr lang="el-GR" smtClean="0"/>
              <a:t>‹#›</a:t>
            </a:fld>
            <a:endParaRPr lang="el-G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9919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806E37BB-AF56-4A51-A27D-E6E6D2089EA3}" type="datetimeFigureOut">
              <a:rPr lang="el-GR" smtClean="0"/>
              <a:t>10/9/2026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5D918148-F3F4-4091-B775-1F6A15E13782}" type="slidenum">
              <a:rPr lang="el-GR" smtClean="0"/>
              <a:t>‹#›</a:t>
            </a:fld>
            <a:endParaRPr lang="el-G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7449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6E37BB-AF56-4A51-A27D-E6E6D2089EA3}" type="datetimeFigureOut">
              <a:rPr lang="el-GR" smtClean="0"/>
              <a:t>10/9/2026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5D918148-F3F4-4091-B775-1F6A15E13782}" type="slidenum">
              <a:rPr lang="el-GR" smtClean="0"/>
              <a:t>‹#›</a:t>
            </a:fld>
            <a:endParaRPr lang="el-GR"/>
          </a:p>
        </p:txBody>
      </p:sp>
    </p:spTree>
    <p:extLst>
      <p:ext uri="{BB962C8B-B14F-4D97-AF65-F5344CB8AC3E}">
        <p14:creationId xmlns:p14="http://schemas.microsoft.com/office/powerpoint/2010/main" val="1125089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806E37BB-AF56-4A51-A27D-E6E6D2089EA3}" type="datetimeFigureOut">
              <a:rPr lang="el-GR" smtClean="0"/>
              <a:t>10/9/2026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D918148-F3F4-4091-B775-1F6A15E13782}" type="slidenum">
              <a:rPr lang="el-GR" smtClean="0"/>
              <a:t>‹#›</a:t>
            </a:fld>
            <a:endParaRPr lang="el-G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2422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l-GR"/>
              <a:t>Κάντε κλικ για να επεξεργαστείτε τον τίτλο υποδείγματος</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806E37BB-AF56-4A51-A27D-E6E6D2089EA3}" type="datetimeFigureOut">
              <a:rPr lang="el-GR" smtClean="0"/>
              <a:t>10/9/2026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D918148-F3F4-4091-B775-1F6A15E13782}" type="slidenum">
              <a:rPr lang="el-GR" smtClean="0"/>
              <a:t>‹#›</a:t>
            </a:fld>
            <a:endParaRPr lang="el-GR"/>
          </a:p>
        </p:txBody>
      </p:sp>
    </p:spTree>
    <p:extLst>
      <p:ext uri="{BB962C8B-B14F-4D97-AF65-F5344CB8AC3E}">
        <p14:creationId xmlns:p14="http://schemas.microsoft.com/office/powerpoint/2010/main" val="526936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806E37BB-AF56-4A51-A27D-E6E6D2089EA3}" type="datetimeFigureOut">
              <a:rPr lang="el-GR" smtClean="0"/>
              <a:t>10/9/2026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D918148-F3F4-4091-B775-1F6A15E13782}" type="slidenum">
              <a:rPr lang="el-GR" smtClean="0"/>
              <a:t>‹#›</a:t>
            </a:fld>
            <a:endParaRPr lang="el-GR"/>
          </a:p>
        </p:txBody>
      </p:sp>
    </p:spTree>
    <p:extLst>
      <p:ext uri="{BB962C8B-B14F-4D97-AF65-F5344CB8AC3E}">
        <p14:creationId xmlns:p14="http://schemas.microsoft.com/office/powerpoint/2010/main" val="1225011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06E37BB-AF56-4A51-A27D-E6E6D2089EA3}" type="datetimeFigureOut">
              <a:rPr lang="el-GR" smtClean="0"/>
              <a:t>10/9/2026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D918148-F3F4-4091-B775-1F6A15E13782}" type="slidenum">
              <a:rPr lang="el-GR" smtClean="0"/>
              <a:t>‹#›</a:t>
            </a:fld>
            <a:endParaRPr lang="el-G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2989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06E37BB-AF56-4A51-A27D-E6E6D2089EA3}" type="datetimeFigureOut">
              <a:rPr lang="el-GR" smtClean="0"/>
              <a:t>10/9/2026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D918148-F3F4-4091-B775-1F6A15E13782}" type="slidenum">
              <a:rPr lang="el-GR" smtClean="0"/>
              <a:t>‹#›</a:t>
            </a:fld>
            <a:endParaRPr lang="el-G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4862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06E37BB-AF56-4A51-A27D-E6E6D2089EA3}" type="datetimeFigureOut">
              <a:rPr lang="el-GR" smtClean="0"/>
              <a:t>10/9/2026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D918148-F3F4-4091-B775-1F6A15E13782}" type="slidenum">
              <a:rPr lang="el-GR" smtClean="0"/>
              <a:t>‹#›</a:t>
            </a:fld>
            <a:endParaRPr lang="el-GR"/>
          </a:p>
        </p:txBody>
      </p:sp>
    </p:spTree>
    <p:extLst>
      <p:ext uri="{BB962C8B-B14F-4D97-AF65-F5344CB8AC3E}">
        <p14:creationId xmlns:p14="http://schemas.microsoft.com/office/powerpoint/2010/main" val="1567408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06E37BB-AF56-4A51-A27D-E6E6D2089EA3}" type="datetimeFigureOut">
              <a:rPr lang="el-GR" smtClean="0"/>
              <a:t>10/9/2026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D918148-F3F4-4091-B775-1F6A15E13782}" type="slidenum">
              <a:rPr lang="el-GR" smtClean="0"/>
              <a:t>‹#›</a:t>
            </a:fld>
            <a:endParaRPr lang="el-G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5463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06E37BB-AF56-4A51-A27D-E6E6D2089EA3}" type="datetimeFigureOut">
              <a:rPr lang="el-GR" smtClean="0"/>
              <a:t>10/9/2026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D918148-F3F4-4091-B775-1F6A15E13782}" type="slidenum">
              <a:rPr lang="el-GR" smtClean="0"/>
              <a:t>‹#›</a:t>
            </a:fld>
            <a:endParaRPr lang="el-G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6533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06E37BB-AF56-4A51-A27D-E6E6D2089EA3}" type="datetimeFigureOut">
              <a:rPr lang="el-GR" smtClean="0"/>
              <a:t>10/9/2026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D918148-F3F4-4091-B775-1F6A15E13782}" type="slidenum">
              <a:rPr lang="el-GR" smtClean="0"/>
              <a:t>‹#›</a:t>
            </a:fld>
            <a:endParaRPr lang="el-G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03753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06E37BB-AF56-4A51-A27D-E6E6D2089EA3}" type="datetimeFigureOut">
              <a:rPr lang="el-GR" smtClean="0"/>
              <a:t>10/9/2026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D918148-F3F4-4091-B775-1F6A15E13782}" type="slidenum">
              <a:rPr lang="el-GR" smtClean="0"/>
              <a:t>‹#›</a:t>
            </a:fld>
            <a:endParaRPr lang="el-G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5499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06E37BB-AF56-4A51-A27D-E6E6D2089EA3}" type="datetimeFigureOut">
              <a:rPr lang="el-GR" smtClean="0"/>
              <a:t>10/9/2026</a:t>
            </a:fld>
            <a:endParaRPr lang="el-G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l-G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D918148-F3F4-4091-B775-1F6A15E13782}" type="slidenum">
              <a:rPr lang="el-GR" smtClean="0"/>
              <a:t>‹#›</a:t>
            </a:fld>
            <a:endParaRPr lang="el-GR"/>
          </a:p>
        </p:txBody>
      </p:sp>
    </p:spTree>
    <p:extLst>
      <p:ext uri="{BB962C8B-B14F-4D97-AF65-F5344CB8AC3E}">
        <p14:creationId xmlns:p14="http://schemas.microsoft.com/office/powerpoint/2010/main" val="134224661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hyperlink" Target="https://www.memecam.io/"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s://padlet.com/IrelandEuropass/ai-for-language-teachers-06-07-2026-9866gkmyhc0v0wmj/wish/lkROZPwLxyLLQjM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teacheracademy.eu/courses-location/dublin/#cultural-activities"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3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drive.google.com/file/d/13oGTUBslm-vaLZlvRZDeaGL9X-mLxUtE/view?ts=6aa04db2"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2C248B-75B7-5F8F-5B39-675C2BF33AD2}"/>
              </a:ext>
            </a:extLst>
          </p:cNvPr>
          <p:cNvSpPr>
            <a:spLocks noGrp="1"/>
          </p:cNvSpPr>
          <p:nvPr>
            <p:ph type="ctrTitle"/>
          </p:nvPr>
        </p:nvSpPr>
        <p:spPr/>
        <p:txBody>
          <a:bodyPr/>
          <a:lstStyle/>
          <a:p>
            <a:r>
              <a:rPr lang="en-US" sz="4400" dirty="0"/>
              <a:t>Artificial Intelligence Tools for Language Teachers</a:t>
            </a:r>
            <a:br>
              <a:rPr lang="el-GR" sz="4400" dirty="0"/>
            </a:br>
            <a:endParaRPr lang="el-GR" sz="2000" dirty="0"/>
          </a:p>
        </p:txBody>
      </p:sp>
      <p:sp>
        <p:nvSpPr>
          <p:cNvPr id="3" name="Υπότιτλος 2">
            <a:extLst>
              <a:ext uri="{FF2B5EF4-FFF2-40B4-BE49-F238E27FC236}">
                <a16:creationId xmlns:a16="http://schemas.microsoft.com/office/drawing/2014/main" id="{7EC5A8B1-9EF5-5F03-9393-AF58943F9D17}"/>
              </a:ext>
            </a:extLst>
          </p:cNvPr>
          <p:cNvSpPr>
            <a:spLocks noGrp="1"/>
          </p:cNvSpPr>
          <p:nvPr>
            <p:ph type="subTitle" idx="1"/>
          </p:nvPr>
        </p:nvSpPr>
        <p:spPr/>
        <p:txBody>
          <a:bodyPr>
            <a:normAutofit fontScale="40000" lnSpcReduction="20000"/>
          </a:bodyPr>
          <a:lstStyle/>
          <a:p>
            <a:r>
              <a:rPr lang="el-GR" sz="3600" dirty="0"/>
              <a:t>Εγκεκριμένο πρόγραμμα </a:t>
            </a:r>
            <a:r>
              <a:rPr lang="en-US" sz="3600" dirty="0"/>
              <a:t>Erasmus+</a:t>
            </a:r>
            <a:r>
              <a:rPr lang="el-GR" sz="3600" dirty="0"/>
              <a:t> 2025-1-</a:t>
            </a:r>
            <a:r>
              <a:rPr lang="en-US" sz="3600" dirty="0"/>
              <a:t>EL01-KA122-SCH-000339008</a:t>
            </a:r>
          </a:p>
          <a:p>
            <a:endParaRPr lang="el-GR" sz="2400" dirty="0"/>
          </a:p>
          <a:p>
            <a:r>
              <a:rPr lang="el-GR" sz="3400" b="1" dirty="0"/>
              <a:t>Ιρλανδία, Δουβλίνο</a:t>
            </a:r>
          </a:p>
          <a:p>
            <a:br>
              <a:rPr lang="el-GR" sz="3400" b="1" dirty="0"/>
            </a:br>
            <a:r>
              <a:rPr lang="el-GR" sz="3400" b="1" dirty="0"/>
              <a:t>06-11 Ιουλίου 2026</a:t>
            </a:r>
          </a:p>
          <a:p>
            <a:endParaRPr lang="el-GR" sz="1600" dirty="0"/>
          </a:p>
          <a:p>
            <a:endParaRPr lang="el-GR" dirty="0"/>
          </a:p>
        </p:txBody>
      </p:sp>
      <p:pic>
        <p:nvPicPr>
          <p:cNvPr id="5" name="Εικόνα 4">
            <a:extLst>
              <a:ext uri="{FF2B5EF4-FFF2-40B4-BE49-F238E27FC236}">
                <a16:creationId xmlns:a16="http://schemas.microsoft.com/office/drawing/2014/main" id="{CD035E16-716C-AAFE-0B78-ECC6999B17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2775" y="5828775"/>
            <a:ext cx="1029225" cy="1029225"/>
          </a:xfrm>
          <a:prstGeom prst="rect">
            <a:avLst/>
          </a:prstGeom>
        </p:spPr>
      </p:pic>
      <p:pic>
        <p:nvPicPr>
          <p:cNvPr id="7" name="Εικόνα 6">
            <a:extLst>
              <a:ext uri="{FF2B5EF4-FFF2-40B4-BE49-F238E27FC236}">
                <a16:creationId xmlns:a16="http://schemas.microsoft.com/office/drawing/2014/main" id="{2B6BE5E6-0245-8EAD-DE77-E8B82F74C9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0480" y="4127500"/>
            <a:ext cx="924220" cy="1219200"/>
          </a:xfrm>
          <a:prstGeom prst="rect">
            <a:avLst/>
          </a:prstGeom>
        </p:spPr>
      </p:pic>
      <p:pic>
        <p:nvPicPr>
          <p:cNvPr id="11" name="Εικόνα 10">
            <a:extLst>
              <a:ext uri="{FF2B5EF4-FFF2-40B4-BE49-F238E27FC236}">
                <a16:creationId xmlns:a16="http://schemas.microsoft.com/office/drawing/2014/main" id="{3630EDA4-2AC2-C2DE-B392-E34B3AAB95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57520"/>
            <a:ext cx="4064000" cy="1300480"/>
          </a:xfrm>
          <a:prstGeom prst="rect">
            <a:avLst/>
          </a:prstGeom>
        </p:spPr>
      </p:pic>
    </p:spTree>
    <p:extLst>
      <p:ext uri="{BB962C8B-B14F-4D97-AF65-F5344CB8AC3E}">
        <p14:creationId xmlns:p14="http://schemas.microsoft.com/office/powerpoint/2010/main" val="685915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7A925E-F902-C97B-F6D8-00E177A57479}"/>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AFF15CF7-0821-A0FA-2D0B-4A3259CADD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2" y="0"/>
            <a:ext cx="12194632" cy="6858001"/>
          </a:xfrm>
          <a:prstGeom prst="rect">
            <a:avLst/>
          </a:prstGeom>
        </p:spPr>
      </p:pic>
    </p:spTree>
    <p:extLst>
      <p:ext uri="{BB962C8B-B14F-4D97-AF65-F5344CB8AC3E}">
        <p14:creationId xmlns:p14="http://schemas.microsoft.com/office/powerpoint/2010/main" val="1328443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E001BC-9BBA-A6C2-22F5-823ECD64B40F}"/>
              </a:ext>
            </a:extLst>
          </p:cNvPr>
          <p:cNvSpPr>
            <a:spLocks noGrp="1"/>
          </p:cNvSpPr>
          <p:nvPr>
            <p:ph type="title"/>
          </p:nvPr>
        </p:nvSpPr>
        <p:spPr/>
        <p:txBody>
          <a:bodyPr/>
          <a:lstStyle/>
          <a:p>
            <a:r>
              <a:rPr lang="el-GR" dirty="0"/>
              <a:t>Δευτέρα 6 Ιουλίου 2026</a:t>
            </a:r>
          </a:p>
        </p:txBody>
      </p:sp>
      <p:sp>
        <p:nvSpPr>
          <p:cNvPr id="3" name="Θέση περιεχομένου 2">
            <a:extLst>
              <a:ext uri="{FF2B5EF4-FFF2-40B4-BE49-F238E27FC236}">
                <a16:creationId xmlns:a16="http://schemas.microsoft.com/office/drawing/2014/main" id="{4904C828-753C-E042-A1C4-68513F9C9008}"/>
              </a:ext>
            </a:extLst>
          </p:cNvPr>
          <p:cNvSpPr>
            <a:spLocks noGrp="1"/>
          </p:cNvSpPr>
          <p:nvPr>
            <p:ph idx="1"/>
          </p:nvPr>
        </p:nvSpPr>
        <p:spPr/>
        <p:txBody>
          <a:bodyPr/>
          <a:lstStyle/>
          <a:p>
            <a:r>
              <a:rPr lang="el-GR" dirty="0"/>
              <a:t>Ενημέρωση για το περιεχόμενο του προγράμματος.</a:t>
            </a:r>
          </a:p>
          <a:p>
            <a:r>
              <a:rPr lang="en-US" dirty="0"/>
              <a:t>Ice breaking games</a:t>
            </a:r>
            <a:r>
              <a:rPr lang="el-GR" dirty="0"/>
              <a:t>.</a:t>
            </a:r>
          </a:p>
          <a:p>
            <a:r>
              <a:rPr lang="el-GR" dirty="0"/>
              <a:t>Γεύμα με τη συνδρομή των συμμετεχόντων στα σεμινάρια του </a:t>
            </a:r>
            <a:r>
              <a:rPr lang="en-US" dirty="0" err="1"/>
              <a:t>Europass</a:t>
            </a:r>
            <a:r>
              <a:rPr lang="en-US" dirty="0"/>
              <a:t> Teacher’s Academy </a:t>
            </a:r>
            <a:r>
              <a:rPr lang="el-GR" dirty="0"/>
              <a:t>από διαφορετικές χώρες της Ευρώπης</a:t>
            </a:r>
            <a:r>
              <a:rPr lang="en-US" dirty="0"/>
              <a:t> (International Food Fair).</a:t>
            </a:r>
          </a:p>
          <a:p>
            <a:r>
              <a:rPr lang="el-GR" dirty="0"/>
              <a:t>Επίσκεψη στην πόλη του Δουβλίνου-ξενάγηση.</a:t>
            </a:r>
          </a:p>
        </p:txBody>
      </p:sp>
    </p:spTree>
    <p:extLst>
      <p:ext uri="{BB962C8B-B14F-4D97-AF65-F5344CB8AC3E}">
        <p14:creationId xmlns:p14="http://schemas.microsoft.com/office/powerpoint/2010/main" val="346232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D5F8B2E-BBCE-32E5-CD5D-02751695C56B}"/>
              </a:ext>
            </a:extLst>
          </p:cNvPr>
          <p:cNvSpPr>
            <a:spLocks noGrp="1"/>
          </p:cNvSpPr>
          <p:nvPr>
            <p:ph type="title"/>
          </p:nvPr>
        </p:nvSpPr>
        <p:spPr/>
        <p:txBody>
          <a:bodyPr/>
          <a:lstStyle/>
          <a:p>
            <a:r>
              <a:rPr lang="el-GR" dirty="0"/>
              <a:t>Δουβλίνο</a:t>
            </a:r>
          </a:p>
        </p:txBody>
      </p:sp>
      <p:pic>
        <p:nvPicPr>
          <p:cNvPr id="19" name="Θέση περιεχομένου 18">
            <a:extLst>
              <a:ext uri="{FF2B5EF4-FFF2-40B4-BE49-F238E27FC236}">
                <a16:creationId xmlns:a16="http://schemas.microsoft.com/office/drawing/2014/main" id="{54836865-F81E-92E3-DDDB-3F0F854DDED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26644" y="3055925"/>
            <a:ext cx="3789571" cy="2598522"/>
          </a:xfrm>
          <a:prstGeom prst="rect">
            <a:avLst/>
          </a:prstGeom>
        </p:spPr>
      </p:pic>
      <p:pic>
        <p:nvPicPr>
          <p:cNvPr id="21" name="Εικόνα 20">
            <a:extLst>
              <a:ext uri="{FF2B5EF4-FFF2-40B4-BE49-F238E27FC236}">
                <a16:creationId xmlns:a16="http://schemas.microsoft.com/office/drawing/2014/main" id="{3277C395-B7CB-346B-4A4B-833E557B3B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746994" y="2934097"/>
            <a:ext cx="3789573" cy="2842180"/>
          </a:xfrm>
          <a:prstGeom prst="rect">
            <a:avLst/>
          </a:prstGeom>
        </p:spPr>
      </p:pic>
      <p:pic>
        <p:nvPicPr>
          <p:cNvPr id="25" name="Εικόνα 24">
            <a:extLst>
              <a:ext uri="{FF2B5EF4-FFF2-40B4-BE49-F238E27FC236}">
                <a16:creationId xmlns:a16="http://schemas.microsoft.com/office/drawing/2014/main" id="{459196A1-FD45-97D9-3625-785D6D55D3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8282430" y="2934094"/>
            <a:ext cx="3789574" cy="2842181"/>
          </a:xfrm>
          <a:prstGeom prst="rect">
            <a:avLst/>
          </a:prstGeom>
        </p:spPr>
      </p:pic>
      <p:pic>
        <p:nvPicPr>
          <p:cNvPr id="27" name="Εικόνα 26">
            <a:extLst>
              <a:ext uri="{FF2B5EF4-FFF2-40B4-BE49-F238E27FC236}">
                <a16:creationId xmlns:a16="http://schemas.microsoft.com/office/drawing/2014/main" id="{4FDDDBB6-410F-E34F-FB36-1F805762CD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5589174" y="2934094"/>
            <a:ext cx="3789574" cy="2842180"/>
          </a:xfrm>
          <a:prstGeom prst="rect">
            <a:avLst/>
          </a:prstGeom>
        </p:spPr>
      </p:pic>
    </p:spTree>
    <p:extLst>
      <p:ext uri="{BB962C8B-B14F-4D97-AF65-F5344CB8AC3E}">
        <p14:creationId xmlns:p14="http://schemas.microsoft.com/office/powerpoint/2010/main" val="2122101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DC822E-4516-2505-71EF-FE874D723043}"/>
              </a:ext>
            </a:extLst>
          </p:cNvPr>
          <p:cNvSpPr>
            <a:spLocks noGrp="1"/>
          </p:cNvSpPr>
          <p:nvPr>
            <p:ph type="title"/>
          </p:nvPr>
        </p:nvSpPr>
        <p:spPr/>
        <p:txBody>
          <a:bodyPr/>
          <a:lstStyle/>
          <a:p>
            <a:r>
              <a:rPr lang="el-GR" dirty="0"/>
              <a:t>Τρίτη 7 Ιουλίου 2026</a:t>
            </a:r>
          </a:p>
        </p:txBody>
      </p:sp>
      <p:sp>
        <p:nvSpPr>
          <p:cNvPr id="3" name="Θέση περιεχομένου 2">
            <a:extLst>
              <a:ext uri="{FF2B5EF4-FFF2-40B4-BE49-F238E27FC236}">
                <a16:creationId xmlns:a16="http://schemas.microsoft.com/office/drawing/2014/main" id="{A44355DD-5A6D-532E-BE57-D1B55C1A9686}"/>
              </a:ext>
            </a:extLst>
          </p:cNvPr>
          <p:cNvSpPr>
            <a:spLocks noGrp="1"/>
          </p:cNvSpPr>
          <p:nvPr>
            <p:ph idx="1"/>
          </p:nvPr>
        </p:nvSpPr>
        <p:spPr/>
        <p:txBody>
          <a:bodyPr>
            <a:normAutofit fontScale="85000" lnSpcReduction="10000"/>
          </a:bodyPr>
          <a:lstStyle/>
          <a:p>
            <a:r>
              <a:rPr lang="en-US" dirty="0">
                <a:hlinkClick r:id="rId2"/>
              </a:rPr>
              <a:t>https://www.memecam.io/</a:t>
            </a:r>
            <a:endParaRPr lang="en-US" dirty="0"/>
          </a:p>
          <a:p>
            <a:pPr fontAlgn="auto"/>
            <a:r>
              <a:rPr lang="el-GR" dirty="0"/>
              <a:t>Το </a:t>
            </a:r>
            <a:r>
              <a:rPr lang="el-GR" dirty="0" err="1"/>
              <a:t>MemeCam</a:t>
            </a:r>
            <a:r>
              <a:rPr lang="el-GR" dirty="0"/>
              <a:t> παίρνει </a:t>
            </a:r>
            <a:r>
              <a:rPr lang="el-GR" b="1" dirty="0"/>
              <a:t>μια φωτογραφία που ανεβάζεις ή τραβάς με την κάμερα</a:t>
            </a:r>
            <a:r>
              <a:rPr lang="el-GR" dirty="0"/>
              <a:t> και χρησιμοποιεί AI για να αναγνωρίσει το περιεχόμενό της και να δημιουργήσει ένα </a:t>
            </a:r>
            <a:r>
              <a:rPr lang="el-GR" b="1" dirty="0"/>
              <a:t>χιουμοριστικό </a:t>
            </a:r>
            <a:r>
              <a:rPr lang="el-GR" b="1" dirty="0" err="1"/>
              <a:t>meme</a:t>
            </a:r>
            <a:r>
              <a:rPr lang="el-GR" b="1" dirty="0"/>
              <a:t> με λεζάντα</a:t>
            </a:r>
            <a:r>
              <a:rPr lang="el-GR" dirty="0"/>
              <a:t>. Η σημερινή έκδοση αναφέρει ότι χρησιμοποιεί GPT-4o για την αναγνώριση της εικόνας και τη δημιουργία της λεζάντας.</a:t>
            </a:r>
          </a:p>
          <a:p>
            <a:pPr fontAlgn="auto"/>
            <a:r>
              <a:rPr lang="el-GR" dirty="0"/>
              <a:t>Η διαδικασία είναι ουσιαστικά:</a:t>
            </a:r>
          </a:p>
          <a:p>
            <a:pPr fontAlgn="auto"/>
            <a:r>
              <a:rPr lang="el-GR" b="1" dirty="0"/>
              <a:t>φωτογραφία → AI αναγνωρίζει την εικόνα → δημιουργεί λεζάντα → έτοιμο </a:t>
            </a:r>
            <a:r>
              <a:rPr lang="el-GR" b="1" dirty="0" err="1"/>
              <a:t>meme</a:t>
            </a:r>
            <a:endParaRPr lang="el-GR" dirty="0"/>
          </a:p>
          <a:p>
            <a:pPr fontAlgn="auto"/>
            <a:r>
              <a:rPr lang="el-GR" dirty="0"/>
              <a:t>Δεν χρειάζεται εγκατάσταση εφαρμογής· λειτουργεί από τον </a:t>
            </a:r>
            <a:r>
              <a:rPr lang="el-GR" dirty="0" err="1"/>
              <a:t>φυλλομετρητή</a:t>
            </a:r>
            <a:r>
              <a:rPr lang="el-GR" dirty="0"/>
              <a:t>. Η ίδια η ιστοσελίδα αναφέρει επίσης ότι </a:t>
            </a:r>
            <a:r>
              <a:rPr lang="el-GR" b="1" dirty="0"/>
              <a:t>δεν αποθηκεύει τις εικόνες που ανεβάζουν οι χρήστες</a:t>
            </a:r>
            <a:r>
              <a:rPr lang="el-GR" dirty="0"/>
              <a:t>.</a:t>
            </a:r>
          </a:p>
          <a:p>
            <a:pPr marL="0" indent="0">
              <a:buNone/>
            </a:pPr>
            <a:endParaRPr lang="el-GR" dirty="0"/>
          </a:p>
        </p:txBody>
      </p:sp>
    </p:spTree>
    <p:extLst>
      <p:ext uri="{BB962C8B-B14F-4D97-AF65-F5344CB8AC3E}">
        <p14:creationId xmlns:p14="http://schemas.microsoft.com/office/powerpoint/2010/main" val="1690142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AC399D-36A5-11BA-0418-C87C69142326}"/>
              </a:ext>
            </a:extLst>
          </p:cNvPr>
          <p:cNvSpPr>
            <a:spLocks noGrp="1"/>
          </p:cNvSpPr>
          <p:nvPr>
            <p:ph type="title"/>
          </p:nvPr>
        </p:nvSpPr>
        <p:spPr/>
        <p:txBody>
          <a:bodyPr>
            <a:normAutofit fontScale="90000"/>
          </a:bodyPr>
          <a:lstStyle/>
          <a:p>
            <a:r>
              <a:rPr lang="el-GR" dirty="0"/>
              <a:t>Πώς το χρησιμοποιούμε;</a:t>
            </a:r>
            <a:br>
              <a:rPr lang="el-GR" dirty="0"/>
            </a:br>
            <a:endParaRPr lang="el-GR" dirty="0"/>
          </a:p>
        </p:txBody>
      </p:sp>
      <p:sp>
        <p:nvSpPr>
          <p:cNvPr id="3" name="Θέση περιεχομένου 2">
            <a:extLst>
              <a:ext uri="{FF2B5EF4-FFF2-40B4-BE49-F238E27FC236}">
                <a16:creationId xmlns:a16="http://schemas.microsoft.com/office/drawing/2014/main" id="{0F7B7C4A-A39D-83AB-1FFB-5FEF82CBBB54}"/>
              </a:ext>
            </a:extLst>
          </p:cNvPr>
          <p:cNvSpPr>
            <a:spLocks noGrp="1"/>
          </p:cNvSpPr>
          <p:nvPr>
            <p:ph idx="1"/>
          </p:nvPr>
        </p:nvSpPr>
        <p:spPr/>
        <p:txBody>
          <a:bodyPr>
            <a:normAutofit fontScale="32500" lnSpcReduction="20000"/>
          </a:bodyPr>
          <a:lstStyle/>
          <a:p>
            <a:pPr lvl="0" fontAlgn="auto"/>
            <a:r>
              <a:rPr lang="el-GR" sz="8000" dirty="0"/>
              <a:t>Μπαίνουμε στο </a:t>
            </a:r>
            <a:r>
              <a:rPr lang="el-GR" sz="8000" dirty="0" err="1"/>
              <a:t>MemeCam</a:t>
            </a:r>
            <a:r>
              <a:rPr lang="el-GR" sz="8000" dirty="0"/>
              <a:t>.</a:t>
            </a:r>
          </a:p>
          <a:p>
            <a:pPr lvl="0" fontAlgn="auto"/>
            <a:r>
              <a:rPr lang="el-GR" sz="8000" dirty="0"/>
              <a:t>Επιλέγουμε </a:t>
            </a:r>
            <a:r>
              <a:rPr lang="el-GR" sz="8000" dirty="0" err="1"/>
              <a:t>Upload</a:t>
            </a:r>
            <a:r>
              <a:rPr lang="el-GR" sz="8000" dirty="0"/>
              <a:t> </a:t>
            </a:r>
            <a:r>
              <a:rPr lang="el-GR" sz="8000" dirty="0" err="1"/>
              <a:t>image</a:t>
            </a:r>
            <a:r>
              <a:rPr lang="el-GR" sz="8000" dirty="0"/>
              <a:t> ή </a:t>
            </a:r>
            <a:r>
              <a:rPr lang="el-GR" sz="8000" dirty="0" err="1"/>
              <a:t>Use</a:t>
            </a:r>
            <a:r>
              <a:rPr lang="el-GR" sz="8000" dirty="0"/>
              <a:t> camera.</a:t>
            </a:r>
          </a:p>
          <a:p>
            <a:pPr lvl="0" fontAlgn="auto"/>
            <a:r>
              <a:rPr lang="el-GR" sz="8000" dirty="0"/>
              <a:t>Ανεβάζουμε μια εικόνα.</a:t>
            </a:r>
          </a:p>
          <a:p>
            <a:pPr lvl="0" fontAlgn="auto"/>
            <a:r>
              <a:rPr lang="el-GR" sz="8000" dirty="0"/>
              <a:t>Το AI την αναλύει.</a:t>
            </a:r>
          </a:p>
          <a:p>
            <a:pPr lvl="0" fontAlgn="auto"/>
            <a:r>
              <a:rPr lang="el-GR" sz="8000" dirty="0"/>
              <a:t>Δημιουργεί αυτόματα μια χιουμοριστική λεζάντα.</a:t>
            </a:r>
          </a:p>
          <a:p>
            <a:pPr lvl="0" fontAlgn="auto"/>
            <a:r>
              <a:rPr lang="el-GR" sz="8000" dirty="0"/>
              <a:t>Παίρνουμε το </a:t>
            </a:r>
            <a:r>
              <a:rPr lang="el-GR" sz="8000" dirty="0" err="1"/>
              <a:t>meme</a:t>
            </a:r>
            <a:r>
              <a:rPr lang="el-GR" sz="8000" dirty="0"/>
              <a:t> και μπορούμε να το χρησιμοποιήσουμε/μοιραστούμε.</a:t>
            </a:r>
          </a:p>
          <a:p>
            <a:endParaRPr lang="el-GR" dirty="0"/>
          </a:p>
        </p:txBody>
      </p:sp>
      <p:pic>
        <p:nvPicPr>
          <p:cNvPr id="5" name="Εικόνα 4">
            <a:extLst>
              <a:ext uri="{FF2B5EF4-FFF2-40B4-BE49-F238E27FC236}">
                <a16:creationId xmlns:a16="http://schemas.microsoft.com/office/drawing/2014/main" id="{99A6D708-95E9-1BD9-5E47-CD671E4A6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0240" y="4216400"/>
            <a:ext cx="2026920" cy="2026920"/>
          </a:xfrm>
          <a:prstGeom prst="rect">
            <a:avLst/>
          </a:prstGeom>
        </p:spPr>
      </p:pic>
    </p:spTree>
    <p:extLst>
      <p:ext uri="{BB962C8B-B14F-4D97-AF65-F5344CB8AC3E}">
        <p14:creationId xmlns:p14="http://schemas.microsoft.com/office/powerpoint/2010/main" val="3777824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DC835BE-05B8-546B-5315-0C5172A7BC72}"/>
              </a:ext>
            </a:extLst>
          </p:cNvPr>
          <p:cNvSpPr>
            <a:spLocks noGrp="1"/>
          </p:cNvSpPr>
          <p:nvPr>
            <p:ph type="title"/>
          </p:nvPr>
        </p:nvSpPr>
        <p:spPr/>
        <p:txBody>
          <a:bodyPr/>
          <a:lstStyle/>
          <a:p>
            <a:r>
              <a:rPr lang="el-GR" dirty="0"/>
              <a:t>Κάποιες επιπλέον συμβουλές</a:t>
            </a:r>
          </a:p>
        </p:txBody>
      </p:sp>
      <p:sp>
        <p:nvSpPr>
          <p:cNvPr id="3" name="Θέση περιεχομένου 2">
            <a:extLst>
              <a:ext uri="{FF2B5EF4-FFF2-40B4-BE49-F238E27FC236}">
                <a16:creationId xmlns:a16="http://schemas.microsoft.com/office/drawing/2014/main" id="{36752D73-CD0D-6EE3-0925-8E8401B1373E}"/>
              </a:ext>
            </a:extLst>
          </p:cNvPr>
          <p:cNvSpPr>
            <a:spLocks noGrp="1"/>
          </p:cNvSpPr>
          <p:nvPr>
            <p:ph idx="1"/>
          </p:nvPr>
        </p:nvSpPr>
        <p:spPr>
          <a:xfrm>
            <a:off x="1295401" y="2556932"/>
            <a:ext cx="9601196" cy="3718562"/>
          </a:xfrm>
        </p:spPr>
        <p:txBody>
          <a:bodyPr>
            <a:normAutofit fontScale="70000" lnSpcReduction="20000"/>
          </a:bodyPr>
          <a:lstStyle/>
          <a:p>
            <a:pPr marL="0" indent="0" fontAlgn="auto">
              <a:buNone/>
            </a:pPr>
            <a:r>
              <a:rPr lang="el-GR" dirty="0"/>
              <a:t>Ίσως είναι καλύτερο να μην ανεβάζουν οι μαθητές δικές τους φωτογραφίες. Ακόμη κι αν η υπηρεσία δηλώνει ότι δεν αποθηκεύει εικόνες, στην τάξη είναι προτιμότερο να χρησιμοποιούμε:</a:t>
            </a:r>
          </a:p>
          <a:p>
            <a:pPr lvl="0" fontAlgn="auto"/>
            <a:r>
              <a:rPr lang="el-GR" dirty="0"/>
              <a:t>φωτογραφίες έργων τέχνης,</a:t>
            </a:r>
          </a:p>
          <a:p>
            <a:pPr lvl="0" fontAlgn="auto"/>
            <a:r>
              <a:rPr lang="el-GR" dirty="0"/>
              <a:t>φωτογραφίες αντικειμένων,</a:t>
            </a:r>
          </a:p>
          <a:p>
            <a:pPr lvl="0" fontAlgn="auto"/>
            <a:r>
              <a:rPr lang="el-GR" dirty="0"/>
              <a:t>ιστορικές εικόνες,</a:t>
            </a:r>
          </a:p>
          <a:p>
            <a:pPr lvl="0" fontAlgn="auto"/>
            <a:r>
              <a:rPr lang="el-GR" dirty="0"/>
              <a:t>φωτογραφίες μουσείων,</a:t>
            </a:r>
          </a:p>
          <a:p>
            <a:pPr lvl="0" fontAlgn="auto"/>
            <a:r>
              <a:rPr lang="el-GR" dirty="0"/>
              <a:t>φωτογραφίες χώρων,</a:t>
            </a:r>
          </a:p>
          <a:p>
            <a:pPr lvl="0" fontAlgn="auto"/>
            <a:r>
              <a:rPr lang="el-GR" dirty="0"/>
              <a:t>εικόνες που έχουμε δημιουργήσει εμείς,</a:t>
            </a:r>
          </a:p>
          <a:p>
            <a:pPr lvl="0" fontAlgn="auto"/>
            <a:r>
              <a:rPr lang="el-GR" dirty="0"/>
              <a:t>ή ουδέτερες εικόνες από δημόσιες πηγές.</a:t>
            </a:r>
          </a:p>
          <a:p>
            <a:pPr marL="0" indent="0" fontAlgn="auto">
              <a:buNone/>
            </a:pPr>
            <a:r>
              <a:rPr lang="el-GR" dirty="0"/>
              <a:t>Έτσι, αποφεύγουμε ζητήματα προσωπικών δεδομένων και ταυτόχρονα κάνουμε το εργαλείο πραγματικά μαθησιακό.</a:t>
            </a:r>
          </a:p>
          <a:p>
            <a:endParaRPr lang="el-GR" dirty="0"/>
          </a:p>
        </p:txBody>
      </p:sp>
      <p:pic>
        <p:nvPicPr>
          <p:cNvPr id="5" name="Εικόνα 4">
            <a:extLst>
              <a:ext uri="{FF2B5EF4-FFF2-40B4-BE49-F238E27FC236}">
                <a16:creationId xmlns:a16="http://schemas.microsoft.com/office/drawing/2014/main" id="{C417D69B-0A19-2047-FA36-070341E1AD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582506"/>
            <a:ext cx="1828800" cy="1828800"/>
          </a:xfrm>
          <a:prstGeom prst="rect">
            <a:avLst/>
          </a:prstGeom>
        </p:spPr>
      </p:pic>
    </p:spTree>
    <p:extLst>
      <p:ext uri="{BB962C8B-B14F-4D97-AF65-F5344CB8AC3E}">
        <p14:creationId xmlns:p14="http://schemas.microsoft.com/office/powerpoint/2010/main" val="2587292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1A5149-A8DA-DADA-8986-E91D2DD02D2B}"/>
              </a:ext>
            </a:extLst>
          </p:cNvPr>
          <p:cNvSpPr>
            <a:spLocks noGrp="1"/>
          </p:cNvSpPr>
          <p:nvPr>
            <p:ph type="title"/>
          </p:nvPr>
        </p:nvSpPr>
        <p:spPr/>
        <p:txBody>
          <a:bodyPr/>
          <a:lstStyle/>
          <a:p>
            <a:r>
              <a:rPr lang="el-GR" dirty="0"/>
              <a:t>Συγγραφή αποτελεσματικών προτροπών</a:t>
            </a:r>
          </a:p>
        </p:txBody>
      </p:sp>
      <p:sp>
        <p:nvSpPr>
          <p:cNvPr id="3" name="Θέση περιεχομένου 2">
            <a:extLst>
              <a:ext uri="{FF2B5EF4-FFF2-40B4-BE49-F238E27FC236}">
                <a16:creationId xmlns:a16="http://schemas.microsoft.com/office/drawing/2014/main" id="{968A29E4-0867-8E29-1839-22253DAEA8D7}"/>
              </a:ext>
            </a:extLst>
          </p:cNvPr>
          <p:cNvSpPr>
            <a:spLocks noGrp="1"/>
          </p:cNvSpPr>
          <p:nvPr>
            <p:ph idx="1"/>
          </p:nvPr>
        </p:nvSpPr>
        <p:spPr/>
        <p:txBody>
          <a:bodyPr/>
          <a:lstStyle/>
          <a:p>
            <a:r>
              <a:rPr lang="el-GR" dirty="0"/>
              <a:t>Για να δημιουργήσετε προγράμματα σπουδών.</a:t>
            </a:r>
          </a:p>
          <a:p>
            <a:r>
              <a:rPr lang="el-GR" dirty="0"/>
              <a:t>Σχέδια μαθημάτων και διαγωνίσματα.</a:t>
            </a:r>
          </a:p>
          <a:p>
            <a:r>
              <a:rPr lang="el-GR" dirty="0"/>
              <a:t>Ρουμπρίκες αξιολόγησης.</a:t>
            </a:r>
          </a:p>
        </p:txBody>
      </p:sp>
    </p:spTree>
    <p:extLst>
      <p:ext uri="{BB962C8B-B14F-4D97-AF65-F5344CB8AC3E}">
        <p14:creationId xmlns:p14="http://schemas.microsoft.com/office/powerpoint/2010/main" val="3819401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205F32-51DA-5FFB-CCAA-B28D1B50C4B6}"/>
              </a:ext>
            </a:extLst>
          </p:cNvPr>
          <p:cNvSpPr>
            <a:spLocks noGrp="1"/>
          </p:cNvSpPr>
          <p:nvPr>
            <p:ph type="title"/>
          </p:nvPr>
        </p:nvSpPr>
        <p:spPr/>
        <p:txBody>
          <a:bodyPr/>
          <a:lstStyle/>
          <a:p>
            <a:r>
              <a:rPr lang="el-GR" dirty="0"/>
              <a:t>Τι πρέπει να προσέξουμε</a:t>
            </a:r>
          </a:p>
        </p:txBody>
      </p:sp>
      <p:sp>
        <p:nvSpPr>
          <p:cNvPr id="3" name="Θέση περιεχομένου 2">
            <a:extLst>
              <a:ext uri="{FF2B5EF4-FFF2-40B4-BE49-F238E27FC236}">
                <a16:creationId xmlns:a16="http://schemas.microsoft.com/office/drawing/2014/main" id="{76BEC331-058E-B3FC-DF6E-0FF92F3CA5E3}"/>
              </a:ext>
            </a:extLst>
          </p:cNvPr>
          <p:cNvSpPr>
            <a:spLocks noGrp="1"/>
          </p:cNvSpPr>
          <p:nvPr>
            <p:ph idx="1"/>
          </p:nvPr>
        </p:nvSpPr>
        <p:spPr/>
        <p:txBody>
          <a:bodyPr>
            <a:normAutofit fontScale="77500" lnSpcReduction="20000"/>
          </a:bodyPr>
          <a:lstStyle/>
          <a:p>
            <a:r>
              <a:rPr lang="en-US" dirty="0"/>
              <a:t>Task: </a:t>
            </a:r>
            <a:r>
              <a:rPr lang="el-GR" dirty="0"/>
              <a:t>τι ακριβώς ζητάς (</a:t>
            </a:r>
            <a:r>
              <a:rPr lang="en-US" dirty="0"/>
              <a:t>infographic, exercise, lesson plan).</a:t>
            </a:r>
          </a:p>
          <a:p>
            <a:r>
              <a:rPr lang="en-US" dirty="0"/>
              <a:t>Context: teaching background, style of learners, level of students, their interests, curriculum, time of the year, motivation level.</a:t>
            </a:r>
          </a:p>
          <a:p>
            <a:r>
              <a:rPr lang="en-US" dirty="0"/>
              <a:t>Framework/ exemplars: project-based learning, SEL (social and emotional learning), student-based learning (</a:t>
            </a:r>
            <a:r>
              <a:rPr lang="el-GR" dirty="0"/>
              <a:t>μπορούμε να ανεβάσουμε κάτι που έχει ήδη λειτουργήσει θετικά στη μαθητική κοινότητα).</a:t>
            </a:r>
            <a:endParaRPr lang="en-US" dirty="0"/>
          </a:p>
          <a:p>
            <a:r>
              <a:rPr lang="en-US" dirty="0"/>
              <a:t>Tone: professional, formal, informal, humorous, light-hearted</a:t>
            </a:r>
            <a:r>
              <a:rPr lang="el-GR" dirty="0"/>
              <a:t>.</a:t>
            </a:r>
            <a:endParaRPr lang="en-US" dirty="0"/>
          </a:p>
          <a:p>
            <a:r>
              <a:rPr lang="en-US" dirty="0"/>
              <a:t>Persona.</a:t>
            </a:r>
          </a:p>
          <a:p>
            <a:r>
              <a:rPr lang="en-US" dirty="0"/>
              <a:t>Format: draft, paragraph, picture, lyrics.</a:t>
            </a:r>
            <a:endParaRPr lang="el-GR" dirty="0"/>
          </a:p>
          <a:p>
            <a:r>
              <a:rPr lang="en-US" dirty="0"/>
              <a:t>Chat </a:t>
            </a:r>
            <a:r>
              <a:rPr lang="en-US" dirty="0" err="1"/>
              <a:t>gpt</a:t>
            </a:r>
            <a:r>
              <a:rPr lang="en-US" dirty="0"/>
              <a:t>, </a:t>
            </a:r>
            <a:r>
              <a:rPr lang="en-US" dirty="0" err="1"/>
              <a:t>gemini</a:t>
            </a:r>
            <a:r>
              <a:rPr lang="en-US" dirty="0"/>
              <a:t> </a:t>
            </a:r>
            <a:r>
              <a:rPr lang="el-GR" dirty="0"/>
              <a:t>ή </a:t>
            </a:r>
            <a:r>
              <a:rPr lang="en-US" dirty="0"/>
              <a:t>magic school </a:t>
            </a:r>
            <a:r>
              <a:rPr lang="el-GR" dirty="0"/>
              <a:t>για προτροπές.</a:t>
            </a:r>
          </a:p>
          <a:p>
            <a:endParaRPr lang="el-GR" dirty="0"/>
          </a:p>
        </p:txBody>
      </p:sp>
    </p:spTree>
    <p:extLst>
      <p:ext uri="{BB962C8B-B14F-4D97-AF65-F5344CB8AC3E}">
        <p14:creationId xmlns:p14="http://schemas.microsoft.com/office/powerpoint/2010/main" val="1284032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5EF1EF3-683E-71D7-F4F9-C7F9FE3A9275}"/>
              </a:ext>
            </a:extLst>
          </p:cNvPr>
          <p:cNvSpPr>
            <a:spLocks noGrp="1"/>
          </p:cNvSpPr>
          <p:nvPr>
            <p:ph type="title"/>
          </p:nvPr>
        </p:nvSpPr>
        <p:spPr/>
        <p:txBody>
          <a:bodyPr/>
          <a:lstStyle/>
          <a:p>
            <a:r>
              <a:rPr lang="el-GR" dirty="0"/>
              <a:t>Ένα παράδειγμα</a:t>
            </a:r>
          </a:p>
        </p:txBody>
      </p:sp>
      <p:pic>
        <p:nvPicPr>
          <p:cNvPr id="5" name="Θέση περιεχομένου 4">
            <a:extLst>
              <a:ext uri="{FF2B5EF4-FFF2-40B4-BE49-F238E27FC236}">
                <a16:creationId xmlns:a16="http://schemas.microsoft.com/office/drawing/2014/main" id="{282570C1-1624-C420-C914-1FF4E80AA5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0861" y="2384743"/>
            <a:ext cx="2618302" cy="3864645"/>
          </a:xfrm>
          <a:prstGeom prst="rect">
            <a:avLst/>
          </a:prstGeom>
        </p:spPr>
      </p:pic>
      <p:pic>
        <p:nvPicPr>
          <p:cNvPr id="7" name="Εικόνα 6">
            <a:extLst>
              <a:ext uri="{FF2B5EF4-FFF2-40B4-BE49-F238E27FC236}">
                <a16:creationId xmlns:a16="http://schemas.microsoft.com/office/drawing/2014/main" id="{475EB4A8-2FCF-B5AA-41F6-A753D6F842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0320" y="2384743"/>
            <a:ext cx="2550819" cy="3826228"/>
          </a:xfrm>
          <a:prstGeom prst="rect">
            <a:avLst/>
          </a:prstGeom>
        </p:spPr>
      </p:pic>
      <p:sp>
        <p:nvSpPr>
          <p:cNvPr id="10" name="TextBox 9">
            <a:extLst>
              <a:ext uri="{FF2B5EF4-FFF2-40B4-BE49-F238E27FC236}">
                <a16:creationId xmlns:a16="http://schemas.microsoft.com/office/drawing/2014/main" id="{B038B2EE-49F1-9258-E911-B7B7D60FD0B4}"/>
              </a:ext>
            </a:extLst>
          </p:cNvPr>
          <p:cNvSpPr txBox="1"/>
          <p:nvPr/>
        </p:nvSpPr>
        <p:spPr>
          <a:xfrm>
            <a:off x="4277361" y="2820529"/>
            <a:ext cx="4165599" cy="1477328"/>
          </a:xfrm>
          <a:prstGeom prst="rect">
            <a:avLst/>
          </a:prstGeom>
          <a:noFill/>
        </p:spPr>
        <p:txBody>
          <a:bodyPr wrap="square" rtlCol="0">
            <a:spAutoFit/>
          </a:bodyPr>
          <a:lstStyle/>
          <a:p>
            <a:r>
              <a:rPr lang="en-US" dirty="0"/>
              <a:t>Please create an infographic about James Joyce based on the photo I gave you using romantic </a:t>
            </a:r>
            <a:r>
              <a:rPr lang="en-US" dirty="0" err="1"/>
              <a:t>colours</a:t>
            </a:r>
            <a:r>
              <a:rPr lang="en-US" dirty="0"/>
              <a:t>, including his name and dates, a font from the authors era and my school’s logo in low case letters</a:t>
            </a:r>
            <a:endParaRPr lang="el-GR" dirty="0"/>
          </a:p>
        </p:txBody>
      </p:sp>
      <p:sp>
        <p:nvSpPr>
          <p:cNvPr id="12" name="Βέλος: Δεξιό 11">
            <a:extLst>
              <a:ext uri="{FF2B5EF4-FFF2-40B4-BE49-F238E27FC236}">
                <a16:creationId xmlns:a16="http://schemas.microsoft.com/office/drawing/2014/main" id="{7A15F62A-6FB2-D1A1-53FB-09AA27D00861}"/>
              </a:ext>
            </a:extLst>
          </p:cNvPr>
          <p:cNvSpPr/>
          <p:nvPr/>
        </p:nvSpPr>
        <p:spPr>
          <a:xfrm>
            <a:off x="5640537" y="5019040"/>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575051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1551DD-3758-9E6F-F7E2-13276AB7485C}"/>
              </a:ext>
            </a:extLst>
          </p:cNvPr>
          <p:cNvSpPr>
            <a:spLocks noGrp="1"/>
          </p:cNvSpPr>
          <p:nvPr>
            <p:ph type="title"/>
          </p:nvPr>
        </p:nvSpPr>
        <p:spPr/>
        <p:txBody>
          <a:bodyPr/>
          <a:lstStyle/>
          <a:p>
            <a:r>
              <a:rPr lang="en-US" dirty="0"/>
              <a:t>Google AI Studio</a:t>
            </a:r>
            <a:endParaRPr lang="el-GR" dirty="0"/>
          </a:p>
        </p:txBody>
      </p:sp>
      <p:graphicFrame>
        <p:nvGraphicFramePr>
          <p:cNvPr id="4" name="Θέση περιεχομένου 3">
            <a:extLst>
              <a:ext uri="{FF2B5EF4-FFF2-40B4-BE49-F238E27FC236}">
                <a16:creationId xmlns:a16="http://schemas.microsoft.com/office/drawing/2014/main" id="{600EF8D8-3CAF-8DF5-DF51-85F0C259EF1D}"/>
              </a:ext>
            </a:extLst>
          </p:cNvPr>
          <p:cNvGraphicFramePr>
            <a:graphicFrameLocks noGrp="1"/>
          </p:cNvGraphicFramePr>
          <p:nvPr>
            <p:ph sz="half" idx="1"/>
            <p:extLst>
              <p:ext uri="{D42A27DB-BD31-4B8C-83A1-F6EECF244321}">
                <p14:modId xmlns:p14="http://schemas.microsoft.com/office/powerpoint/2010/main" val="88718863"/>
              </p:ext>
            </p:extLst>
          </p:nvPr>
        </p:nvGraphicFramePr>
        <p:xfrm>
          <a:off x="1275802" y="2132516"/>
          <a:ext cx="4820198" cy="4878972"/>
        </p:xfrm>
        <a:graphic>
          <a:graphicData uri="http://schemas.openxmlformats.org/drawingml/2006/table">
            <a:tbl>
              <a:tblPr/>
              <a:tblGrid>
                <a:gridCol w="3042771">
                  <a:extLst>
                    <a:ext uri="{9D8B030D-6E8A-4147-A177-3AD203B41FA5}">
                      <a16:colId xmlns:a16="http://schemas.microsoft.com/office/drawing/2014/main" val="197474635"/>
                    </a:ext>
                  </a:extLst>
                </a:gridCol>
                <a:gridCol w="204744">
                  <a:extLst>
                    <a:ext uri="{9D8B030D-6E8A-4147-A177-3AD203B41FA5}">
                      <a16:colId xmlns:a16="http://schemas.microsoft.com/office/drawing/2014/main" val="3898895109"/>
                    </a:ext>
                  </a:extLst>
                </a:gridCol>
                <a:gridCol w="1572683">
                  <a:extLst>
                    <a:ext uri="{9D8B030D-6E8A-4147-A177-3AD203B41FA5}">
                      <a16:colId xmlns:a16="http://schemas.microsoft.com/office/drawing/2014/main" val="3685832812"/>
                    </a:ext>
                  </a:extLst>
                </a:gridCol>
              </a:tblGrid>
              <a:tr h="436759">
                <a:tc>
                  <a:txBody>
                    <a:bodyPr/>
                    <a:lstStyle/>
                    <a:p>
                      <a:pPr algn="l" fontAlgn="auto">
                        <a:buNone/>
                      </a:pPr>
                      <a:endParaRPr lang="el-GR" sz="1800" dirty="0">
                        <a:effectLst/>
                        <a:latin typeface="revert-layer"/>
                      </a:endParaRPr>
                    </a:p>
                  </a:txBody>
                  <a:tcPr marL="89672" marR="89672" marT="44836" marB="44836" anchor="ctr">
                    <a:lnL>
                      <a:noFill/>
                    </a:lnL>
                    <a:lnR>
                      <a:noFill/>
                    </a:lnR>
                    <a:lnT>
                      <a:noFill/>
                    </a:lnT>
                    <a:lnB>
                      <a:noFill/>
                    </a:lnB>
                    <a:noFill/>
                  </a:tcPr>
                </a:tc>
                <a:tc>
                  <a:txBody>
                    <a:bodyPr/>
                    <a:lstStyle/>
                    <a:p>
                      <a:pPr algn="l" fontAlgn="auto">
                        <a:buNone/>
                      </a:pPr>
                      <a:endParaRPr lang="el-GR" sz="1800">
                        <a:effectLst/>
                        <a:latin typeface="revert-layer"/>
                      </a:endParaRPr>
                    </a:p>
                  </a:txBody>
                  <a:tcPr marL="89672" marR="89672" marT="44836" marB="44836" anchor="ctr">
                    <a:lnL>
                      <a:noFill/>
                    </a:lnL>
                    <a:lnR>
                      <a:noFill/>
                    </a:lnR>
                    <a:lnT>
                      <a:noFill/>
                    </a:lnT>
                    <a:lnB>
                      <a:noFill/>
                    </a:lnB>
                    <a:noFill/>
                  </a:tcPr>
                </a:tc>
                <a:tc>
                  <a:txBody>
                    <a:bodyPr/>
                    <a:lstStyle/>
                    <a:p>
                      <a:pPr algn="l" fontAlgn="auto">
                        <a:buNone/>
                      </a:pPr>
                      <a:endParaRPr lang="el-GR" sz="1800">
                        <a:effectLst/>
                        <a:latin typeface="revert-layer"/>
                      </a:endParaRPr>
                    </a:p>
                  </a:txBody>
                  <a:tcPr marL="89672" marR="89672" marT="44836" marB="44836" anchor="ctr">
                    <a:lnL>
                      <a:noFill/>
                    </a:lnL>
                    <a:lnR>
                      <a:noFill/>
                    </a:lnR>
                    <a:lnT>
                      <a:noFill/>
                    </a:lnT>
                    <a:lnB>
                      <a:noFill/>
                    </a:lnB>
                    <a:noFill/>
                  </a:tcPr>
                </a:tc>
                <a:extLst>
                  <a:ext uri="{0D108BD9-81ED-4DB2-BD59-A6C34878D82A}">
                    <a16:rowId xmlns:a16="http://schemas.microsoft.com/office/drawing/2014/main" val="3781881460"/>
                  </a:ext>
                </a:extLst>
              </a:tr>
              <a:tr h="2352862">
                <a:tc>
                  <a:txBody>
                    <a:bodyPr/>
                    <a:lstStyle/>
                    <a:p>
                      <a:pPr lvl="0"/>
                      <a:r>
                        <a:rPr lang="el-GR" sz="1800" kern="1200" dirty="0">
                          <a:solidFill>
                            <a:schemeClr val="tx1"/>
                          </a:solidFill>
                          <a:effectLst/>
                          <a:latin typeface="+mn-lt"/>
                          <a:ea typeface="+mn-ea"/>
                          <a:cs typeface="+mn-cs"/>
                        </a:rPr>
                        <a:t>Μπορεί να χρησιμοποιηθεί για:</a:t>
                      </a:r>
                    </a:p>
                    <a:p>
                      <a:pPr lvl="0"/>
                      <a:r>
                        <a:rPr lang="el-GR" sz="1800" kern="1200" dirty="0">
                          <a:solidFill>
                            <a:schemeClr val="tx1"/>
                          </a:solidFill>
                          <a:effectLst/>
                          <a:latin typeface="+mn-lt"/>
                          <a:ea typeface="+mn-ea"/>
                          <a:cs typeface="+mn-cs"/>
                        </a:rPr>
                        <a:t>δημιουργία και επεξεργασία κειμένων,</a:t>
                      </a:r>
                      <a:r>
                        <a:rPr lang="en-US" sz="1800" kern="1200" dirty="0">
                          <a:solidFill>
                            <a:schemeClr val="tx1"/>
                          </a:solidFill>
                          <a:effectLst/>
                          <a:latin typeface="+mn-lt"/>
                          <a:ea typeface="+mn-ea"/>
                          <a:cs typeface="+mn-cs"/>
                        </a:rPr>
                        <a:t> </a:t>
                      </a:r>
                      <a:r>
                        <a:rPr lang="el-GR" sz="1800" kern="1200" dirty="0">
                          <a:solidFill>
                            <a:schemeClr val="tx1"/>
                          </a:solidFill>
                          <a:effectLst/>
                          <a:latin typeface="+mn-lt"/>
                          <a:ea typeface="+mn-ea"/>
                          <a:cs typeface="+mn-cs"/>
                        </a:rPr>
                        <a:t>ανάλυση εικόνων, βίντεο και εγγράφων,</a:t>
                      </a:r>
                      <a:r>
                        <a:rPr lang="en-US" sz="1800" kern="1200" dirty="0">
                          <a:solidFill>
                            <a:schemeClr val="tx1"/>
                          </a:solidFill>
                          <a:effectLst/>
                          <a:latin typeface="+mn-lt"/>
                          <a:ea typeface="+mn-ea"/>
                          <a:cs typeface="+mn-cs"/>
                        </a:rPr>
                        <a:t> </a:t>
                      </a:r>
                      <a:r>
                        <a:rPr lang="el-GR" sz="1800" kern="1200" dirty="0">
                          <a:solidFill>
                            <a:schemeClr val="tx1"/>
                          </a:solidFill>
                          <a:effectLst/>
                          <a:latin typeface="+mn-lt"/>
                          <a:ea typeface="+mn-ea"/>
                          <a:cs typeface="+mn-cs"/>
                        </a:rPr>
                        <a:t>επεξεργασία μεγάλων αρχείων,</a:t>
                      </a:r>
                    </a:p>
                    <a:p>
                      <a:pPr lvl="0"/>
                      <a:r>
                        <a:rPr lang="el-GR" sz="1800" kern="1200" dirty="0">
                          <a:solidFill>
                            <a:schemeClr val="tx1"/>
                          </a:solidFill>
                          <a:effectLst/>
                          <a:latin typeface="+mn-lt"/>
                          <a:ea typeface="+mn-ea"/>
                          <a:cs typeface="+mn-cs"/>
                        </a:rPr>
                        <a:t>δημιουργία εικόνων,</a:t>
                      </a:r>
                    </a:p>
                    <a:p>
                      <a:pPr lvl="0"/>
                      <a:r>
                        <a:rPr lang="el-GR" sz="1800" kern="1200" dirty="0">
                          <a:solidFill>
                            <a:schemeClr val="tx1"/>
                          </a:solidFill>
                          <a:effectLst/>
                          <a:latin typeface="+mn-lt"/>
                          <a:ea typeface="+mn-ea"/>
                          <a:cs typeface="+mn-cs"/>
                        </a:rPr>
                        <a:t>δημιουργία εφαρμογών με φυσική γλώσσα,</a:t>
                      </a:r>
                    </a:p>
                    <a:p>
                      <a:pPr lvl="0"/>
                      <a:r>
                        <a:rPr lang="el-GR" sz="1800" kern="1200" dirty="0">
                          <a:solidFill>
                            <a:schemeClr val="tx1"/>
                          </a:solidFill>
                          <a:effectLst/>
                          <a:latin typeface="+mn-lt"/>
                          <a:ea typeface="+mn-ea"/>
                          <a:cs typeface="+mn-cs"/>
                        </a:rPr>
                        <a:t>δημιουργία μικρών εκπαιδευτικών εφαρμογών, </a:t>
                      </a:r>
                      <a:r>
                        <a:rPr lang="el-GR" sz="1800" kern="1200" dirty="0" err="1">
                          <a:solidFill>
                            <a:schemeClr val="tx1"/>
                          </a:solidFill>
                          <a:effectLst/>
                          <a:latin typeface="+mn-lt"/>
                          <a:ea typeface="+mn-ea"/>
                          <a:cs typeface="+mn-cs"/>
                        </a:rPr>
                        <a:t>quiz</a:t>
                      </a:r>
                      <a:r>
                        <a:rPr lang="el-GR" sz="1800" kern="1200" dirty="0">
                          <a:solidFill>
                            <a:schemeClr val="tx1"/>
                          </a:solidFill>
                          <a:effectLst/>
                          <a:latin typeface="+mn-lt"/>
                          <a:ea typeface="+mn-ea"/>
                          <a:cs typeface="+mn-cs"/>
                        </a:rPr>
                        <a:t>, παιχνιδιών κ.ά.</a:t>
                      </a:r>
                    </a:p>
                    <a:p>
                      <a:pPr algn="l" fontAlgn="auto" latinLnBrk="0">
                        <a:buNone/>
                      </a:pPr>
                      <a:endParaRPr lang="el-GR" sz="1800" dirty="0">
                        <a:effectLst/>
                        <a:latin typeface="revert-layer"/>
                      </a:endParaRPr>
                    </a:p>
                  </a:txBody>
                  <a:tcPr marL="89672" marR="89672" marT="44836" marB="44836" anchor="ctr">
                    <a:lnL>
                      <a:noFill/>
                    </a:lnL>
                    <a:lnR>
                      <a:noFill/>
                    </a:lnR>
                    <a:lnT>
                      <a:noFill/>
                    </a:lnT>
                    <a:lnB>
                      <a:noFill/>
                    </a:lnB>
                    <a:noFill/>
                  </a:tcPr>
                </a:tc>
                <a:tc>
                  <a:txBody>
                    <a:bodyPr/>
                    <a:lstStyle/>
                    <a:p>
                      <a:pPr algn="l" fontAlgn="auto" latinLnBrk="0">
                        <a:buNone/>
                      </a:pPr>
                      <a:endParaRPr lang="el-GR" sz="1800" dirty="0">
                        <a:effectLst/>
                        <a:latin typeface="revert-layer"/>
                      </a:endParaRPr>
                    </a:p>
                  </a:txBody>
                  <a:tcPr marL="89672" marR="89672" marT="44836" marB="44836" anchor="ctr">
                    <a:lnL>
                      <a:noFill/>
                    </a:lnL>
                    <a:lnR>
                      <a:noFill/>
                    </a:lnR>
                    <a:lnT>
                      <a:noFill/>
                    </a:lnT>
                    <a:lnB>
                      <a:noFill/>
                    </a:lnB>
                    <a:noFill/>
                  </a:tcPr>
                </a:tc>
                <a:tc>
                  <a:txBody>
                    <a:bodyPr/>
                    <a:lstStyle/>
                    <a:p>
                      <a:pPr algn="l" fontAlgn="auto" latinLnBrk="0">
                        <a:buNone/>
                      </a:pPr>
                      <a:endParaRPr lang="el-GR" sz="1800" dirty="0">
                        <a:effectLst/>
                        <a:latin typeface="revert-layer"/>
                      </a:endParaRPr>
                    </a:p>
                  </a:txBody>
                  <a:tcPr marL="89672" marR="89672" marT="44836" marB="44836" anchor="ctr">
                    <a:lnL>
                      <a:noFill/>
                    </a:lnL>
                    <a:lnR>
                      <a:noFill/>
                    </a:lnR>
                    <a:lnT>
                      <a:noFill/>
                    </a:lnT>
                    <a:lnB>
                      <a:noFill/>
                    </a:lnB>
                    <a:noFill/>
                  </a:tcPr>
                </a:tc>
                <a:extLst>
                  <a:ext uri="{0D108BD9-81ED-4DB2-BD59-A6C34878D82A}">
                    <a16:rowId xmlns:a16="http://schemas.microsoft.com/office/drawing/2014/main" val="2024834649"/>
                  </a:ext>
                </a:extLst>
              </a:tr>
              <a:tr h="623942">
                <a:tc>
                  <a:txBody>
                    <a:bodyPr/>
                    <a:lstStyle/>
                    <a:p>
                      <a:pPr algn="l" fontAlgn="auto" latinLnBrk="0">
                        <a:buNone/>
                      </a:pPr>
                      <a:endParaRPr lang="el-GR" sz="1800" dirty="0">
                        <a:effectLst/>
                        <a:latin typeface="revert-layer"/>
                      </a:endParaRPr>
                    </a:p>
                  </a:txBody>
                  <a:tcPr marL="89672" marR="89672" marT="44836" marB="44836" anchor="ctr">
                    <a:lnL>
                      <a:noFill/>
                    </a:lnL>
                    <a:lnR>
                      <a:noFill/>
                    </a:lnR>
                    <a:lnT>
                      <a:noFill/>
                    </a:lnT>
                    <a:lnB>
                      <a:noFill/>
                    </a:lnB>
                    <a:noFill/>
                  </a:tcPr>
                </a:tc>
                <a:tc>
                  <a:txBody>
                    <a:bodyPr/>
                    <a:lstStyle/>
                    <a:p>
                      <a:pPr algn="l" fontAlgn="auto" latinLnBrk="0">
                        <a:buNone/>
                      </a:pPr>
                      <a:endParaRPr lang="el-GR" sz="1800">
                        <a:effectLst/>
                        <a:latin typeface="revert-layer"/>
                      </a:endParaRPr>
                    </a:p>
                  </a:txBody>
                  <a:tcPr marL="89672" marR="89672" marT="44836" marB="44836" anchor="ctr">
                    <a:lnL>
                      <a:noFill/>
                    </a:lnL>
                    <a:lnR>
                      <a:noFill/>
                    </a:lnR>
                    <a:lnT>
                      <a:noFill/>
                    </a:lnT>
                    <a:lnB>
                      <a:noFill/>
                    </a:lnB>
                    <a:noFill/>
                  </a:tcPr>
                </a:tc>
                <a:tc>
                  <a:txBody>
                    <a:bodyPr/>
                    <a:lstStyle/>
                    <a:p>
                      <a:pPr algn="l" fontAlgn="auto" latinLnBrk="0">
                        <a:buNone/>
                      </a:pPr>
                      <a:endParaRPr lang="el-GR" sz="1800" dirty="0">
                        <a:effectLst/>
                        <a:latin typeface="revert-layer"/>
                      </a:endParaRPr>
                    </a:p>
                  </a:txBody>
                  <a:tcPr marL="89672" marR="89672" marT="44836" marB="44836" anchor="ctr">
                    <a:lnL>
                      <a:noFill/>
                    </a:lnL>
                    <a:lnR>
                      <a:noFill/>
                    </a:lnR>
                    <a:lnT>
                      <a:noFill/>
                    </a:lnT>
                    <a:lnB>
                      <a:noFill/>
                    </a:lnB>
                    <a:noFill/>
                  </a:tcPr>
                </a:tc>
                <a:extLst>
                  <a:ext uri="{0D108BD9-81ED-4DB2-BD59-A6C34878D82A}">
                    <a16:rowId xmlns:a16="http://schemas.microsoft.com/office/drawing/2014/main" val="3740812281"/>
                  </a:ext>
                </a:extLst>
              </a:tr>
              <a:tr h="436759">
                <a:tc>
                  <a:txBody>
                    <a:bodyPr/>
                    <a:lstStyle/>
                    <a:p>
                      <a:pPr algn="l" fontAlgn="auto" latinLnBrk="0">
                        <a:buNone/>
                      </a:pPr>
                      <a:endParaRPr lang="el-GR" sz="1800">
                        <a:effectLst/>
                        <a:latin typeface="revert-layer"/>
                      </a:endParaRPr>
                    </a:p>
                  </a:txBody>
                  <a:tcPr marL="89672" marR="89672" marT="44836" marB="44836" anchor="ctr">
                    <a:lnL>
                      <a:noFill/>
                    </a:lnL>
                    <a:lnR>
                      <a:noFill/>
                    </a:lnR>
                    <a:lnT>
                      <a:noFill/>
                    </a:lnT>
                    <a:lnB>
                      <a:noFill/>
                    </a:lnB>
                    <a:noFill/>
                  </a:tcPr>
                </a:tc>
                <a:tc>
                  <a:txBody>
                    <a:bodyPr/>
                    <a:lstStyle/>
                    <a:p>
                      <a:pPr algn="l" fontAlgn="auto" latinLnBrk="0">
                        <a:buNone/>
                      </a:pPr>
                      <a:endParaRPr lang="el-GR" sz="1800">
                        <a:effectLst/>
                        <a:latin typeface="revert-layer"/>
                      </a:endParaRPr>
                    </a:p>
                  </a:txBody>
                  <a:tcPr marL="89672" marR="89672" marT="44836" marB="44836" anchor="ctr">
                    <a:lnL>
                      <a:noFill/>
                    </a:lnL>
                    <a:lnR>
                      <a:noFill/>
                    </a:lnR>
                    <a:lnT>
                      <a:noFill/>
                    </a:lnT>
                    <a:lnB>
                      <a:noFill/>
                    </a:lnB>
                    <a:noFill/>
                  </a:tcPr>
                </a:tc>
                <a:tc>
                  <a:txBody>
                    <a:bodyPr/>
                    <a:lstStyle/>
                    <a:p>
                      <a:pPr algn="l" fontAlgn="auto" latinLnBrk="0">
                        <a:buNone/>
                      </a:pPr>
                      <a:endParaRPr lang="el-GR" sz="1800" dirty="0">
                        <a:effectLst/>
                        <a:latin typeface="revert-layer"/>
                      </a:endParaRPr>
                    </a:p>
                  </a:txBody>
                  <a:tcPr marL="89672" marR="89672" marT="44836" marB="44836" anchor="ctr">
                    <a:lnL>
                      <a:noFill/>
                    </a:lnL>
                    <a:lnR>
                      <a:noFill/>
                    </a:lnR>
                    <a:lnT>
                      <a:noFill/>
                    </a:lnT>
                    <a:lnB>
                      <a:noFill/>
                    </a:lnB>
                    <a:noFill/>
                  </a:tcPr>
                </a:tc>
                <a:extLst>
                  <a:ext uri="{0D108BD9-81ED-4DB2-BD59-A6C34878D82A}">
                    <a16:rowId xmlns:a16="http://schemas.microsoft.com/office/drawing/2014/main" val="1823562286"/>
                  </a:ext>
                </a:extLst>
              </a:tr>
            </a:tbl>
          </a:graphicData>
        </a:graphic>
      </p:graphicFrame>
      <p:sp>
        <p:nvSpPr>
          <p:cNvPr id="7" name="Θέση περιεχομένου 6">
            <a:extLst>
              <a:ext uri="{FF2B5EF4-FFF2-40B4-BE49-F238E27FC236}">
                <a16:creationId xmlns:a16="http://schemas.microsoft.com/office/drawing/2014/main" id="{FCB5BBEA-C8AC-C2B8-99FC-A52ADA7DD4EA}"/>
              </a:ext>
            </a:extLst>
          </p:cNvPr>
          <p:cNvSpPr>
            <a:spLocks noGrp="1"/>
          </p:cNvSpPr>
          <p:nvPr>
            <p:ph sz="half" idx="2"/>
          </p:nvPr>
        </p:nvSpPr>
        <p:spPr/>
        <p:txBody>
          <a:bodyPr>
            <a:normAutofit fontScale="85000" lnSpcReduction="10000"/>
          </a:bodyPr>
          <a:lstStyle/>
          <a:p>
            <a:pPr lvl="0"/>
            <a:r>
              <a:rPr lang="el-GR" dirty="0">
                <a:solidFill>
                  <a:schemeClr val="tx1"/>
                </a:solidFill>
              </a:rPr>
              <a:t>Το πολύ ενδιαφέρον για έναν εκπαιδευτικό είναι το </a:t>
            </a:r>
            <a:r>
              <a:rPr lang="el-GR" b="1" dirty="0" err="1">
                <a:solidFill>
                  <a:schemeClr val="tx1"/>
                </a:solidFill>
              </a:rPr>
              <a:t>Build</a:t>
            </a:r>
            <a:r>
              <a:rPr lang="el-GR" b="1" dirty="0">
                <a:solidFill>
                  <a:schemeClr val="tx1"/>
                </a:solidFill>
              </a:rPr>
              <a:t> </a:t>
            </a:r>
            <a:r>
              <a:rPr lang="el-GR" b="1" dirty="0" err="1">
                <a:solidFill>
                  <a:schemeClr val="tx1"/>
                </a:solidFill>
              </a:rPr>
              <a:t>mode</a:t>
            </a:r>
            <a:r>
              <a:rPr lang="el-GR" dirty="0">
                <a:solidFill>
                  <a:schemeClr val="tx1"/>
                </a:solidFill>
              </a:rPr>
              <a:t>: περιγράφεις τι θέλεις να φτιάξεις και το AI μπορεί να δημιουργήσει μια λειτουργική </a:t>
            </a:r>
            <a:r>
              <a:rPr lang="el-GR" dirty="0" err="1">
                <a:solidFill>
                  <a:schemeClr val="tx1"/>
                </a:solidFill>
              </a:rPr>
              <a:t>web</a:t>
            </a:r>
            <a:r>
              <a:rPr lang="el-GR" dirty="0">
                <a:solidFill>
                  <a:schemeClr val="tx1"/>
                </a:solidFill>
              </a:rPr>
              <a:t> εφαρμογή. Για παράδειγμα:</a:t>
            </a:r>
          </a:p>
          <a:p>
            <a:pPr lvl="0"/>
            <a:r>
              <a:rPr lang="el-GR" dirty="0">
                <a:solidFill>
                  <a:schemeClr val="tx1"/>
                </a:solidFill>
              </a:rPr>
              <a:t>«Δημιούργησε ένα </a:t>
            </a:r>
            <a:r>
              <a:rPr lang="el-GR" dirty="0" err="1">
                <a:solidFill>
                  <a:schemeClr val="tx1"/>
                </a:solidFill>
              </a:rPr>
              <a:t>διαδραστικό</a:t>
            </a:r>
            <a:r>
              <a:rPr lang="el-GR" dirty="0">
                <a:solidFill>
                  <a:schemeClr val="tx1"/>
                </a:solidFill>
              </a:rPr>
              <a:t> </a:t>
            </a:r>
            <a:r>
              <a:rPr lang="el-GR" dirty="0" err="1">
                <a:solidFill>
                  <a:schemeClr val="tx1"/>
                </a:solidFill>
              </a:rPr>
              <a:t>quiz</a:t>
            </a:r>
            <a:r>
              <a:rPr lang="el-GR" dirty="0">
                <a:solidFill>
                  <a:schemeClr val="tx1"/>
                </a:solidFill>
              </a:rPr>
              <a:t> 20 ερωτήσεων για τον Όμηρο, με 4 επιλογές, άμεση ανατροφοδότηση και τελικό σκορ.»</a:t>
            </a:r>
          </a:p>
          <a:p>
            <a:pPr lvl="0"/>
            <a:r>
              <a:rPr lang="el-GR" dirty="0">
                <a:solidFill>
                  <a:schemeClr val="tx1"/>
                </a:solidFill>
              </a:rPr>
              <a:t>και μπορεί να δημιουργήσει το αντίστοιχο </a:t>
            </a:r>
            <a:r>
              <a:rPr lang="el-GR" dirty="0" err="1">
                <a:solidFill>
                  <a:schemeClr val="tx1"/>
                </a:solidFill>
              </a:rPr>
              <a:t>prototype</a:t>
            </a:r>
            <a:r>
              <a:rPr lang="el-GR" dirty="0">
                <a:solidFill>
                  <a:schemeClr val="tx1"/>
                </a:solidFill>
              </a:rPr>
              <a:t>.</a:t>
            </a:r>
          </a:p>
          <a:p>
            <a:endParaRPr lang="el-GR" dirty="0">
              <a:solidFill>
                <a:schemeClr val="tx1"/>
              </a:solidFill>
            </a:endParaRPr>
          </a:p>
          <a:p>
            <a:pPr lvl="0"/>
            <a:endParaRPr lang="el-GR" dirty="0"/>
          </a:p>
        </p:txBody>
      </p:sp>
    </p:spTree>
    <p:extLst>
      <p:ext uri="{BB962C8B-B14F-4D97-AF65-F5344CB8AC3E}">
        <p14:creationId xmlns:p14="http://schemas.microsoft.com/office/powerpoint/2010/main" val="1956864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C0D365-80ED-E224-9648-4FAAC73513E5}"/>
              </a:ext>
            </a:extLst>
          </p:cNvPr>
          <p:cNvSpPr>
            <a:spLocks noGrp="1"/>
          </p:cNvSpPr>
          <p:nvPr>
            <p:ph type="title"/>
          </p:nvPr>
        </p:nvSpPr>
        <p:spPr/>
        <p:txBody>
          <a:bodyPr/>
          <a:lstStyle/>
          <a:p>
            <a:r>
              <a:rPr lang="el-GR" dirty="0"/>
              <a:t>Ένα παράδειγμα</a:t>
            </a:r>
          </a:p>
        </p:txBody>
      </p:sp>
      <p:pic>
        <p:nvPicPr>
          <p:cNvPr id="6" name="Θέση περιεχομένου 5">
            <a:extLst>
              <a:ext uri="{FF2B5EF4-FFF2-40B4-BE49-F238E27FC236}">
                <a16:creationId xmlns:a16="http://schemas.microsoft.com/office/drawing/2014/main" id="{B11E738F-BF6D-F4B4-8BDE-51C1E052EF5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98575" y="2928866"/>
            <a:ext cx="4718050" cy="2573481"/>
          </a:xfrm>
          <a:prstGeom prst="rect">
            <a:avLst/>
          </a:prstGeom>
        </p:spPr>
      </p:pic>
      <p:sp>
        <p:nvSpPr>
          <p:cNvPr id="4" name="Θέση περιεχομένου 3">
            <a:extLst>
              <a:ext uri="{FF2B5EF4-FFF2-40B4-BE49-F238E27FC236}">
                <a16:creationId xmlns:a16="http://schemas.microsoft.com/office/drawing/2014/main" id="{4F5C4A86-84B1-4599-FB7C-0381F7F4C690}"/>
              </a:ext>
            </a:extLst>
          </p:cNvPr>
          <p:cNvSpPr>
            <a:spLocks noGrp="1"/>
          </p:cNvSpPr>
          <p:nvPr>
            <p:ph sz="half" idx="2"/>
          </p:nvPr>
        </p:nvSpPr>
        <p:spPr/>
        <p:txBody>
          <a:bodyPr/>
          <a:lstStyle/>
          <a:p>
            <a:r>
              <a:rPr lang="en-US" dirty="0"/>
              <a:t>Prompt</a:t>
            </a:r>
          </a:p>
          <a:p>
            <a:pPr marL="0" indent="0">
              <a:buNone/>
            </a:pPr>
            <a:r>
              <a:rPr lang="en-US" dirty="0"/>
              <a:t>“I would like you to create three images for me showing sloth in Dublin, Kilkenny and Howth going on a field trip to those places”.</a:t>
            </a:r>
            <a:endParaRPr lang="el-GR" dirty="0"/>
          </a:p>
        </p:txBody>
      </p:sp>
    </p:spTree>
    <p:extLst>
      <p:ext uri="{BB962C8B-B14F-4D97-AF65-F5344CB8AC3E}">
        <p14:creationId xmlns:p14="http://schemas.microsoft.com/office/powerpoint/2010/main" val="624377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A7097CE-C52C-09B7-52CF-647033C85EE5}"/>
              </a:ext>
            </a:extLst>
          </p:cNvPr>
          <p:cNvSpPr>
            <a:spLocks noGrp="1"/>
          </p:cNvSpPr>
          <p:nvPr>
            <p:ph type="title"/>
          </p:nvPr>
        </p:nvSpPr>
        <p:spPr/>
        <p:txBody>
          <a:bodyPr/>
          <a:lstStyle/>
          <a:p>
            <a:r>
              <a:rPr lang="en-US" dirty="0"/>
              <a:t>Grok.ai</a:t>
            </a:r>
            <a:endParaRPr lang="el-GR" dirty="0"/>
          </a:p>
        </p:txBody>
      </p:sp>
      <p:sp>
        <p:nvSpPr>
          <p:cNvPr id="3" name="Θέση περιεχομένου 2">
            <a:extLst>
              <a:ext uri="{FF2B5EF4-FFF2-40B4-BE49-F238E27FC236}">
                <a16:creationId xmlns:a16="http://schemas.microsoft.com/office/drawing/2014/main" id="{B13C86BB-7FBF-62FE-A20B-759A28ED3C0A}"/>
              </a:ext>
            </a:extLst>
          </p:cNvPr>
          <p:cNvSpPr>
            <a:spLocks noGrp="1"/>
          </p:cNvSpPr>
          <p:nvPr>
            <p:ph sz="half" idx="1"/>
          </p:nvPr>
        </p:nvSpPr>
        <p:spPr/>
        <p:txBody>
          <a:bodyPr>
            <a:normAutofit fontScale="70000" lnSpcReduction="20000"/>
          </a:bodyPr>
          <a:lstStyle/>
          <a:p>
            <a:pPr lvl="0" fontAlgn="auto"/>
            <a:r>
              <a:rPr lang="el-GR" dirty="0"/>
              <a:t>Συνομιλεί,</a:t>
            </a:r>
          </a:p>
          <a:p>
            <a:pPr lvl="0" fontAlgn="auto"/>
            <a:r>
              <a:rPr lang="el-GR" dirty="0"/>
              <a:t>Γράφει και διορθώνει κείμενα,</a:t>
            </a:r>
          </a:p>
          <a:p>
            <a:pPr lvl="0" fontAlgn="auto"/>
            <a:r>
              <a:rPr lang="el-GR" dirty="0"/>
              <a:t>Κάνει αναζήτηση στο διαδίκτυο,</a:t>
            </a:r>
          </a:p>
          <a:p>
            <a:pPr lvl="0" fontAlgn="auto"/>
            <a:r>
              <a:rPr lang="el-GR" dirty="0"/>
              <a:t>Αναλύει αρχεία, PDF και εικόνες,</a:t>
            </a:r>
          </a:p>
          <a:p>
            <a:pPr lvl="0" fontAlgn="auto"/>
            <a:r>
              <a:rPr lang="el-GR" dirty="0"/>
              <a:t>Δημιουργεί εικόνες,</a:t>
            </a:r>
          </a:p>
          <a:p>
            <a:pPr lvl="0" fontAlgn="auto"/>
            <a:r>
              <a:rPr lang="el-GR" dirty="0"/>
              <a:t>Δημιουργεί βίντεο,</a:t>
            </a:r>
          </a:p>
          <a:p>
            <a:pPr lvl="0" fontAlgn="auto"/>
            <a:r>
              <a:rPr lang="el-GR" dirty="0"/>
              <a:t>Κάνει φωνητική συνομιλία.</a:t>
            </a:r>
          </a:p>
          <a:p>
            <a:pPr fontAlgn="auto"/>
            <a:r>
              <a:rPr lang="el-GR" dirty="0"/>
              <a:t>Αυτό που το διαφοροποιεί ιδιαίτερα είναι η </a:t>
            </a:r>
            <a:r>
              <a:rPr lang="el-GR" b="1" dirty="0"/>
              <a:t>ζωντανή αναζήτηση</a:t>
            </a:r>
            <a:r>
              <a:rPr lang="el-GR" dirty="0"/>
              <a:t>. Για θέματα που αλλάζουν γρήγορα μπορεί να αναζητήσει πληροφορίες στον ιστό</a:t>
            </a:r>
          </a:p>
        </p:txBody>
      </p:sp>
      <p:sp>
        <p:nvSpPr>
          <p:cNvPr id="4" name="Θέση περιεχομένου 3">
            <a:extLst>
              <a:ext uri="{FF2B5EF4-FFF2-40B4-BE49-F238E27FC236}">
                <a16:creationId xmlns:a16="http://schemas.microsoft.com/office/drawing/2014/main" id="{85AEE966-2E99-EF78-BFD3-3CF18487702E}"/>
              </a:ext>
            </a:extLst>
          </p:cNvPr>
          <p:cNvSpPr>
            <a:spLocks noGrp="1"/>
          </p:cNvSpPr>
          <p:nvPr>
            <p:ph sz="half" idx="2"/>
          </p:nvPr>
        </p:nvSpPr>
        <p:spPr/>
        <p:txBody>
          <a:bodyPr>
            <a:normAutofit fontScale="70000" lnSpcReduction="20000"/>
          </a:bodyPr>
          <a:lstStyle/>
          <a:p>
            <a:pPr fontAlgn="auto"/>
            <a:r>
              <a:rPr lang="el-GR" b="1" dirty="0"/>
              <a:t>Για έναν εκπαιδευτικό:</a:t>
            </a:r>
          </a:p>
          <a:p>
            <a:pPr fontAlgn="auto"/>
            <a:r>
              <a:rPr lang="el-GR" dirty="0"/>
              <a:t>Μπορείς, για παράδειγμα, να του ζητήσεις:</a:t>
            </a:r>
          </a:p>
          <a:p>
            <a:pPr marL="0" indent="0" fontAlgn="auto">
              <a:buNone/>
            </a:pPr>
            <a:r>
              <a:rPr lang="el-GR" dirty="0"/>
              <a:t>	«Βρες τις πρόσφατες συζητήσεις για τα μουσεία και την τεχνητή νοημοσύνη και δημιούργησε 5 ερωτήματα για συζήτηση στην τάξη.»</a:t>
            </a:r>
          </a:p>
          <a:p>
            <a:pPr fontAlgn="auto"/>
            <a:r>
              <a:rPr lang="el-GR" dirty="0"/>
              <a:t>ή:</a:t>
            </a:r>
          </a:p>
          <a:p>
            <a:pPr fontAlgn="auto"/>
            <a:r>
              <a:rPr lang="el-GR" dirty="0"/>
              <a:t>«Δώσε μου επιχειρήματα υπέρ και κατά της χρήσης AI από μαθητές.»</a:t>
            </a:r>
          </a:p>
          <a:p>
            <a:pPr marL="0" indent="0" fontAlgn="auto">
              <a:buNone/>
            </a:pPr>
            <a:r>
              <a:rPr lang="el-GR" dirty="0"/>
              <a:t>	Και μετά να συνεχίσεις:</a:t>
            </a:r>
          </a:p>
          <a:p>
            <a:pPr marL="0" indent="0" fontAlgn="auto">
              <a:buNone/>
            </a:pPr>
            <a:r>
              <a:rPr lang="el-GR" dirty="0"/>
              <a:t>	«Μετάτρεψέ τα σε </a:t>
            </a:r>
            <a:r>
              <a:rPr lang="el-GR" dirty="0" err="1"/>
              <a:t>debate</a:t>
            </a:r>
            <a:r>
              <a:rPr lang="el-GR" dirty="0"/>
              <a:t> για μαθητές 15 ετών.»</a:t>
            </a:r>
          </a:p>
          <a:p>
            <a:endParaRPr lang="el-GR" dirty="0"/>
          </a:p>
        </p:txBody>
      </p:sp>
    </p:spTree>
    <p:extLst>
      <p:ext uri="{BB962C8B-B14F-4D97-AF65-F5344CB8AC3E}">
        <p14:creationId xmlns:p14="http://schemas.microsoft.com/office/powerpoint/2010/main" val="3187115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B1E68F-562E-2D3B-C4FB-325B4E1BEFEA}"/>
              </a:ext>
            </a:extLst>
          </p:cNvPr>
          <p:cNvSpPr>
            <a:spLocks noGrp="1"/>
          </p:cNvSpPr>
          <p:nvPr>
            <p:ph type="title"/>
          </p:nvPr>
        </p:nvSpPr>
        <p:spPr/>
        <p:txBody>
          <a:bodyPr/>
          <a:lstStyle/>
          <a:p>
            <a:r>
              <a:rPr lang="en-US" dirty="0"/>
              <a:t>AI Image Generator</a:t>
            </a:r>
            <a:endParaRPr lang="el-GR" dirty="0"/>
          </a:p>
        </p:txBody>
      </p:sp>
      <p:sp>
        <p:nvSpPr>
          <p:cNvPr id="3" name="Θέση περιεχομένου 2">
            <a:extLst>
              <a:ext uri="{FF2B5EF4-FFF2-40B4-BE49-F238E27FC236}">
                <a16:creationId xmlns:a16="http://schemas.microsoft.com/office/drawing/2014/main" id="{A16E08B4-EE92-548E-5DDD-C61F5F7075FB}"/>
              </a:ext>
            </a:extLst>
          </p:cNvPr>
          <p:cNvSpPr>
            <a:spLocks noGrp="1"/>
          </p:cNvSpPr>
          <p:nvPr>
            <p:ph sz="half" idx="1"/>
          </p:nvPr>
        </p:nvSpPr>
        <p:spPr/>
        <p:txBody>
          <a:bodyPr>
            <a:normAutofit fontScale="77500" lnSpcReduction="20000"/>
          </a:bodyPr>
          <a:lstStyle/>
          <a:p>
            <a:pPr fontAlgn="auto"/>
            <a:r>
              <a:rPr lang="el-GR" dirty="0"/>
              <a:t> AI </a:t>
            </a:r>
            <a:r>
              <a:rPr lang="el-GR" dirty="0" err="1"/>
              <a:t>Image</a:t>
            </a:r>
            <a:r>
              <a:rPr lang="el-GR" dirty="0"/>
              <a:t> </a:t>
            </a:r>
            <a:r>
              <a:rPr lang="el-GR" dirty="0" err="1"/>
              <a:t>Generator</a:t>
            </a:r>
            <a:r>
              <a:rPr lang="el-GR" dirty="0"/>
              <a:t> έχει ως βασικό σκοπό να δημιουργεί εικόνες από περιγραφή.</a:t>
            </a:r>
          </a:p>
          <a:p>
            <a:pPr fontAlgn="auto"/>
            <a:r>
              <a:rPr lang="el-GR" dirty="0"/>
              <a:t>Για παράδειγμα:</a:t>
            </a:r>
          </a:p>
          <a:p>
            <a:pPr fontAlgn="auto"/>
            <a:r>
              <a:rPr lang="el-GR" dirty="0"/>
              <a:t>«Μια ομάδα εφήβων επισκέπτεται ένα μουσείο σύγχρονης τέχνης, ενώ τα εκθέματα μετατρέπονται σταδιακά σε </a:t>
            </a:r>
            <a:r>
              <a:rPr lang="el-GR" dirty="0" err="1"/>
              <a:t>street</a:t>
            </a:r>
            <a:r>
              <a:rPr lang="el-GR" dirty="0"/>
              <a:t> </a:t>
            </a:r>
            <a:r>
              <a:rPr lang="el-GR" dirty="0" err="1"/>
              <a:t>art</a:t>
            </a:r>
            <a:r>
              <a:rPr lang="el-GR" dirty="0"/>
              <a:t>, κινηματογραφική αισθητική, ήρεμη χρωματική παλέτα.»</a:t>
            </a:r>
          </a:p>
          <a:p>
            <a:pPr marL="0" indent="0" fontAlgn="auto">
              <a:buNone/>
            </a:pPr>
            <a:r>
              <a:rPr lang="el-GR" dirty="0"/>
              <a:t>     </a:t>
            </a:r>
          </a:p>
          <a:p>
            <a:pPr marL="0" indent="0" fontAlgn="auto">
              <a:buNone/>
            </a:pPr>
            <a:r>
              <a:rPr lang="el-GR" dirty="0"/>
              <a:t>	Σύμφωνα με την παραπάνω προτροπή                              	δημιουργεί την εικόνα.</a:t>
            </a:r>
          </a:p>
          <a:p>
            <a:endParaRPr lang="el-GR" dirty="0"/>
          </a:p>
        </p:txBody>
      </p:sp>
      <p:sp>
        <p:nvSpPr>
          <p:cNvPr id="4" name="Θέση περιεχομένου 3">
            <a:extLst>
              <a:ext uri="{FF2B5EF4-FFF2-40B4-BE49-F238E27FC236}">
                <a16:creationId xmlns:a16="http://schemas.microsoft.com/office/drawing/2014/main" id="{A03E79E7-3397-FC3E-0B18-DE2A8289DDF5}"/>
              </a:ext>
            </a:extLst>
          </p:cNvPr>
          <p:cNvSpPr>
            <a:spLocks noGrp="1"/>
          </p:cNvSpPr>
          <p:nvPr>
            <p:ph sz="half" idx="2"/>
          </p:nvPr>
        </p:nvSpPr>
        <p:spPr/>
        <p:txBody>
          <a:bodyPr>
            <a:normAutofit fontScale="77500" lnSpcReduction="20000"/>
          </a:bodyPr>
          <a:lstStyle/>
          <a:p>
            <a:pPr lvl="0" fontAlgn="auto"/>
            <a:r>
              <a:rPr lang="el-GR" dirty="0"/>
              <a:t>αλλάζει μια υπάρχουσα εικόνα,</a:t>
            </a:r>
          </a:p>
          <a:p>
            <a:pPr lvl="0" fontAlgn="auto"/>
            <a:r>
              <a:rPr lang="el-GR" dirty="0"/>
              <a:t>αφαιρεί ή προσθέτει αντικείμενα,</a:t>
            </a:r>
          </a:p>
          <a:p>
            <a:pPr lvl="0" fontAlgn="auto"/>
            <a:r>
              <a:rPr lang="el-GR" dirty="0"/>
              <a:t>αλλάζει στυλ,</a:t>
            </a:r>
          </a:p>
          <a:p>
            <a:pPr lvl="0" fontAlgn="auto"/>
            <a:r>
              <a:rPr lang="el-GR" dirty="0"/>
              <a:t>δημιουργεί αφίσες,</a:t>
            </a:r>
          </a:p>
          <a:p>
            <a:pPr lvl="0" fontAlgn="auto"/>
            <a:r>
              <a:rPr lang="el-GR" dirty="0"/>
              <a:t>δημιουργεί εικονογραφήσεις,</a:t>
            </a:r>
          </a:p>
          <a:p>
            <a:pPr lvl="0" fontAlgn="auto"/>
            <a:r>
              <a:rPr lang="el-GR" dirty="0"/>
              <a:t>δημιουργεί εικόνες για παρουσιάσεις,</a:t>
            </a:r>
          </a:p>
          <a:p>
            <a:pPr lvl="0" fontAlgn="auto"/>
            <a:r>
              <a:rPr lang="el-GR" dirty="0"/>
              <a:t>δημιουργεί υλικό για </a:t>
            </a:r>
            <a:r>
              <a:rPr lang="el-GR" dirty="0" err="1"/>
              <a:t>social</a:t>
            </a:r>
            <a:r>
              <a:rPr lang="el-GR" dirty="0"/>
              <a:t> </a:t>
            </a:r>
            <a:r>
              <a:rPr lang="el-GR" dirty="0" err="1"/>
              <a:t>media</a:t>
            </a:r>
            <a:r>
              <a:rPr lang="el-GR" dirty="0"/>
              <a:t>,</a:t>
            </a:r>
          </a:p>
          <a:p>
            <a:pPr lvl="0" fontAlgn="auto"/>
            <a:r>
              <a:rPr lang="el-GR" dirty="0"/>
              <a:t>διατηρεί στοιχεία μιας αρχικής εικόνας ενώ την τροποποιεί.</a:t>
            </a:r>
          </a:p>
          <a:p>
            <a:endParaRPr lang="el-GR" dirty="0"/>
          </a:p>
        </p:txBody>
      </p:sp>
    </p:spTree>
    <p:extLst>
      <p:ext uri="{BB962C8B-B14F-4D97-AF65-F5344CB8AC3E}">
        <p14:creationId xmlns:p14="http://schemas.microsoft.com/office/powerpoint/2010/main" val="2394742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C468A4A-D920-1471-C5AF-F01FB0E9C97F}"/>
              </a:ext>
            </a:extLst>
          </p:cNvPr>
          <p:cNvSpPr>
            <a:spLocks noGrp="1"/>
          </p:cNvSpPr>
          <p:nvPr>
            <p:ph type="title"/>
          </p:nvPr>
        </p:nvSpPr>
        <p:spPr/>
        <p:txBody>
          <a:bodyPr/>
          <a:lstStyle/>
          <a:p>
            <a:r>
              <a:rPr lang="el-GR" dirty="0"/>
              <a:t>Τετάρτη 8 Ιουλίου 2026 </a:t>
            </a:r>
          </a:p>
        </p:txBody>
      </p:sp>
      <p:sp>
        <p:nvSpPr>
          <p:cNvPr id="3" name="Θέση περιεχομένου 2">
            <a:extLst>
              <a:ext uri="{FF2B5EF4-FFF2-40B4-BE49-F238E27FC236}">
                <a16:creationId xmlns:a16="http://schemas.microsoft.com/office/drawing/2014/main" id="{AAC4C3D6-2AF5-C39B-E9CB-7FF2750C9F52}"/>
              </a:ext>
            </a:extLst>
          </p:cNvPr>
          <p:cNvSpPr>
            <a:spLocks noGrp="1"/>
          </p:cNvSpPr>
          <p:nvPr>
            <p:ph idx="1"/>
          </p:nvPr>
        </p:nvSpPr>
        <p:spPr/>
        <p:txBody>
          <a:bodyPr>
            <a:normAutofit fontScale="70000" lnSpcReduction="20000"/>
          </a:bodyPr>
          <a:lstStyle/>
          <a:p>
            <a:r>
              <a:rPr lang="en-US" dirty="0"/>
              <a:t>Chat GPT: Transcript for audio and activities</a:t>
            </a:r>
            <a:r>
              <a:rPr lang="el-GR" dirty="0"/>
              <a:t>.</a:t>
            </a:r>
            <a:endParaRPr lang="en-US" dirty="0"/>
          </a:p>
          <a:p>
            <a:r>
              <a:rPr lang="en-US" dirty="0"/>
              <a:t>Notebook LM: </a:t>
            </a:r>
            <a:r>
              <a:rPr lang="el-GR" dirty="0"/>
              <a:t>μετατρέπει κείμενο σε εικόνες, </a:t>
            </a:r>
            <a:r>
              <a:rPr lang="en-US" dirty="0"/>
              <a:t>slides </a:t>
            </a:r>
            <a:r>
              <a:rPr lang="el-GR" dirty="0"/>
              <a:t>και </a:t>
            </a:r>
            <a:r>
              <a:rPr lang="en-US" dirty="0"/>
              <a:t>video</a:t>
            </a:r>
            <a:r>
              <a:rPr lang="el-GR" dirty="0"/>
              <a:t>.</a:t>
            </a:r>
            <a:endParaRPr lang="en-US" dirty="0"/>
          </a:p>
          <a:p>
            <a:pPr marL="0" indent="0">
              <a:buNone/>
            </a:pPr>
            <a:r>
              <a:rPr lang="en-US" dirty="0">
                <a:hlinkClick r:id="rId2"/>
              </a:rPr>
              <a:t>https://padlet.com/IrelandEuropass/ai-for-language-teachers-06-07-2026-9866gkmyhc0v0wmj/wish/lkROZPwLxyLLQjMg</a:t>
            </a:r>
            <a:endParaRPr lang="en-US" dirty="0"/>
          </a:p>
          <a:p>
            <a:r>
              <a:rPr lang="en-US" dirty="0"/>
              <a:t>Suno (AI generated music)</a:t>
            </a:r>
            <a:r>
              <a:rPr lang="el-GR" dirty="0"/>
              <a:t>: Το </a:t>
            </a:r>
            <a:r>
              <a:rPr lang="el-GR" dirty="0" err="1"/>
              <a:t>Suno</a:t>
            </a:r>
            <a:r>
              <a:rPr lang="el-GR" dirty="0"/>
              <a:t> μπορεί να αξιοποιηθεί από εκπαιδευτικούς για τη δημιουργία πρωτότυπων τραγουδιών με εκπαιδευτικό περιεχόμενο. Οι μαθητές μπορούν να μετατρέπουν γνώσεις, ποιήματα, ιστορικά γεγονότα ή γραμματικούς κανόνες σε στίχους και μουσική. Μπορεί να δημιουργήσει μουσική, μελωδία, ενορχήστρωση και φωνητικά. Μπορεί να φτιάξει απλό τραγούδι ακόμα και από φωτογραφία. Πρέπει όμως πρώτα να ανεβάσεις τη φωτογραφία στο </a:t>
            </a:r>
            <a:r>
              <a:rPr lang="en-US" dirty="0"/>
              <a:t>chat </a:t>
            </a:r>
            <a:r>
              <a:rPr lang="en-US" dirty="0" err="1"/>
              <a:t>gpt</a:t>
            </a:r>
            <a:r>
              <a:rPr lang="en-US" dirty="0"/>
              <a:t> </a:t>
            </a:r>
            <a:r>
              <a:rPr lang="el-GR" dirty="0"/>
              <a:t>ή στο </a:t>
            </a:r>
            <a:r>
              <a:rPr lang="en-US" dirty="0" err="1"/>
              <a:t>gemini</a:t>
            </a:r>
            <a:r>
              <a:rPr lang="en-US" dirty="0"/>
              <a:t>, </a:t>
            </a:r>
            <a:r>
              <a:rPr lang="el-GR" dirty="0"/>
              <a:t>για να συνθέσουν το κατάλληλο </a:t>
            </a:r>
            <a:r>
              <a:rPr lang="en-US" dirty="0"/>
              <a:t>prompt.</a:t>
            </a:r>
          </a:p>
          <a:p>
            <a:r>
              <a:rPr lang="en-US" dirty="0" err="1"/>
              <a:t>Vocaroo</a:t>
            </a:r>
            <a:r>
              <a:rPr lang="en-US" dirty="0"/>
              <a:t> audio recording</a:t>
            </a:r>
            <a:r>
              <a:rPr lang="el-GR" dirty="0"/>
              <a:t>: Απλό εργαλείο διαδικτυακής ηχογράφησης φωνής. Μπορεί να χρησιμοποιηθεί για προφορικές ασκήσεις, αφήγηση κειμένων, ανάγνωση, προφορική αξιολόγηση ή δημιουργία σύντομων </a:t>
            </a:r>
            <a:r>
              <a:rPr lang="el-GR" dirty="0" err="1"/>
              <a:t>podcasts</a:t>
            </a:r>
            <a:r>
              <a:rPr lang="el-GR" dirty="0"/>
              <a:t>. </a:t>
            </a:r>
            <a:endParaRPr lang="en-US" dirty="0"/>
          </a:p>
          <a:p>
            <a:pPr marL="0" indent="0">
              <a:buNone/>
            </a:pPr>
            <a:endParaRPr lang="el-GR" dirty="0"/>
          </a:p>
        </p:txBody>
      </p:sp>
    </p:spTree>
    <p:extLst>
      <p:ext uri="{BB962C8B-B14F-4D97-AF65-F5344CB8AC3E}">
        <p14:creationId xmlns:p14="http://schemas.microsoft.com/office/powerpoint/2010/main" val="2605563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395437-A483-35D3-EC17-05A29EB34A80}"/>
              </a:ext>
            </a:extLst>
          </p:cNvPr>
          <p:cNvSpPr>
            <a:spLocks noGrp="1"/>
          </p:cNvSpPr>
          <p:nvPr>
            <p:ph type="title"/>
          </p:nvPr>
        </p:nvSpPr>
        <p:spPr/>
        <p:txBody>
          <a:bodyPr/>
          <a:lstStyle/>
          <a:p>
            <a:r>
              <a:rPr lang="el-GR" dirty="0"/>
              <a:t>Πέμπτη 9 Ιουλίου 2026</a:t>
            </a:r>
          </a:p>
        </p:txBody>
      </p:sp>
      <p:sp>
        <p:nvSpPr>
          <p:cNvPr id="3" name="Θέση περιεχομένου 2">
            <a:extLst>
              <a:ext uri="{FF2B5EF4-FFF2-40B4-BE49-F238E27FC236}">
                <a16:creationId xmlns:a16="http://schemas.microsoft.com/office/drawing/2014/main" id="{C74567C4-BD21-FCCB-55E8-0DAD9F6FBC0E}"/>
              </a:ext>
            </a:extLst>
          </p:cNvPr>
          <p:cNvSpPr>
            <a:spLocks noGrp="1"/>
          </p:cNvSpPr>
          <p:nvPr>
            <p:ph idx="1"/>
          </p:nvPr>
        </p:nvSpPr>
        <p:spPr/>
        <p:txBody>
          <a:bodyPr>
            <a:normAutofit fontScale="85000" lnSpcReduction="10000"/>
          </a:bodyPr>
          <a:lstStyle/>
          <a:p>
            <a:r>
              <a:rPr lang="en-US" dirty="0" err="1"/>
              <a:t>Classroomscreen</a:t>
            </a:r>
            <a:r>
              <a:rPr lang="en-US" dirty="0"/>
              <a:t>: </a:t>
            </a:r>
            <a:r>
              <a:rPr lang="el-GR" dirty="0"/>
              <a:t>πολύ χρήσιμο εργαλείο για την τάξη, γιατί μπορείς να προβάλεις αρχείο κειμένου, εικόνες, να κάνεις δημοσκόπηση, να έχεις χρονόμετρο ή να χρησιμοποιηθεί και ως απλός λευκός πίνακας. Μπορεί να λειτουργήσει ως κοινός χώρος συνεργασίας με τους μαθητές.</a:t>
            </a:r>
            <a:endParaRPr lang="en-US" dirty="0"/>
          </a:p>
          <a:p>
            <a:r>
              <a:rPr lang="en-US" dirty="0" err="1"/>
              <a:t>Diffit</a:t>
            </a:r>
            <a:r>
              <a:rPr lang="en-US" dirty="0"/>
              <a:t> for teachers AI (</a:t>
            </a:r>
            <a:r>
              <a:rPr lang="el-GR" dirty="0"/>
              <a:t>για αρχάριους/ βοηθά ιδιαίτερα όταν δεν κάνουμε καλά </a:t>
            </a:r>
            <a:r>
              <a:rPr lang="en-US" dirty="0"/>
              <a:t>prompts</a:t>
            </a:r>
            <a:r>
              <a:rPr lang="el-GR" dirty="0"/>
              <a:t> στην οργάνωση έξυπνων εργασιών). Έτσι, ετοιμάζω μαθήματα γρήγορα με δυνατότητα επεξεργασίας.</a:t>
            </a:r>
          </a:p>
          <a:p>
            <a:r>
              <a:rPr lang="en-US" dirty="0"/>
              <a:t>Vibe coding: </a:t>
            </a:r>
            <a:r>
              <a:rPr lang="el-GR" dirty="0"/>
              <a:t>Δημιουργία Ιστοσελίδας και παιχνιδιών΄(περιγράφεις τι θέλεις και όχι πώς το θέλεις). Πρώτα δίνουμε την προτροπή στο </a:t>
            </a:r>
            <a:r>
              <a:rPr lang="en-US" dirty="0" err="1"/>
              <a:t>gemini</a:t>
            </a:r>
            <a:r>
              <a:rPr lang="en-US" dirty="0"/>
              <a:t> </a:t>
            </a:r>
            <a:r>
              <a:rPr lang="el-GR" dirty="0"/>
              <a:t>ή στο </a:t>
            </a:r>
            <a:r>
              <a:rPr lang="en-US" dirty="0" err="1"/>
              <a:t>chatgpt</a:t>
            </a:r>
            <a:r>
              <a:rPr lang="el-GR" dirty="0"/>
              <a:t>, μπορεί να γίνει διαμόρφωση με το </a:t>
            </a:r>
            <a:r>
              <a:rPr lang="en-US" dirty="0" err="1"/>
              <a:t>googleAI</a:t>
            </a:r>
            <a:r>
              <a:rPr lang="en-US" dirty="0"/>
              <a:t> studio. </a:t>
            </a:r>
            <a:r>
              <a:rPr lang="el-GR" dirty="0"/>
              <a:t>Για να ανεβάσουμε την ιστοσελίδα μας, χρησιμοποιούμε το εργαλείο </a:t>
            </a:r>
            <a:r>
              <a:rPr lang="en-US" dirty="0" err="1"/>
              <a:t>netify</a:t>
            </a:r>
            <a:r>
              <a:rPr lang="en-US" dirty="0"/>
              <a:t>.</a:t>
            </a:r>
            <a:endParaRPr lang="el-GR" dirty="0"/>
          </a:p>
        </p:txBody>
      </p:sp>
    </p:spTree>
    <p:extLst>
      <p:ext uri="{BB962C8B-B14F-4D97-AF65-F5344CB8AC3E}">
        <p14:creationId xmlns:p14="http://schemas.microsoft.com/office/powerpoint/2010/main" val="332763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BDC501-1536-9359-43C7-88BF4D0A0050}"/>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63E9A2A9-62D6-18EA-EB9D-95049CC71C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
            <a:ext cx="12273699" cy="6947554"/>
          </a:xfrm>
          <a:prstGeom prst="rect">
            <a:avLst/>
          </a:prstGeom>
        </p:spPr>
      </p:pic>
    </p:spTree>
    <p:extLst>
      <p:ext uri="{BB962C8B-B14F-4D97-AF65-F5344CB8AC3E}">
        <p14:creationId xmlns:p14="http://schemas.microsoft.com/office/powerpoint/2010/main" val="2421773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33974D-D66B-6AEC-4EE4-81B878308F43}"/>
              </a:ext>
            </a:extLst>
          </p:cNvPr>
          <p:cNvSpPr>
            <a:spLocks noGrp="1"/>
          </p:cNvSpPr>
          <p:nvPr>
            <p:ph type="title"/>
          </p:nvPr>
        </p:nvSpPr>
        <p:spPr/>
        <p:txBody>
          <a:bodyPr>
            <a:normAutofit/>
          </a:bodyPr>
          <a:lstStyle/>
          <a:p>
            <a:r>
              <a:rPr lang="el-GR" dirty="0"/>
              <a:t>Παρασκευή 10 Ιουλίου 2026</a:t>
            </a:r>
          </a:p>
        </p:txBody>
      </p:sp>
      <p:sp>
        <p:nvSpPr>
          <p:cNvPr id="3" name="Θέση περιεχομένου 2">
            <a:extLst>
              <a:ext uri="{FF2B5EF4-FFF2-40B4-BE49-F238E27FC236}">
                <a16:creationId xmlns:a16="http://schemas.microsoft.com/office/drawing/2014/main" id="{53C2C8E2-4D92-F4D2-6DD7-DE9E3D45C909}"/>
              </a:ext>
            </a:extLst>
          </p:cNvPr>
          <p:cNvSpPr>
            <a:spLocks noGrp="1"/>
          </p:cNvSpPr>
          <p:nvPr>
            <p:ph idx="1"/>
          </p:nvPr>
        </p:nvSpPr>
        <p:spPr>
          <a:xfrm>
            <a:off x="1515836" y="2630411"/>
            <a:ext cx="9601196" cy="3318936"/>
          </a:xfrm>
        </p:spPr>
        <p:txBody>
          <a:bodyPr/>
          <a:lstStyle/>
          <a:p>
            <a:pPr marL="0" indent="0">
              <a:buNone/>
            </a:pPr>
            <a:r>
              <a:rPr lang="en-US" b="1" dirty="0"/>
              <a:t>    </a:t>
            </a:r>
            <a:r>
              <a:rPr lang="el-GR" b="1" dirty="0">
                <a:solidFill>
                  <a:srgbClr val="002060"/>
                </a:solidFill>
              </a:rPr>
              <a:t>Παιχνίδια με κάρτες</a:t>
            </a:r>
            <a:r>
              <a:rPr lang="en-US" b="1" dirty="0">
                <a:solidFill>
                  <a:srgbClr val="002060"/>
                </a:solidFill>
              </a:rPr>
              <a:t>:</a:t>
            </a:r>
            <a:r>
              <a:rPr lang="el-GR" b="1" dirty="0">
                <a:solidFill>
                  <a:srgbClr val="002060"/>
                </a:solidFill>
              </a:rPr>
              <a:t> </a:t>
            </a:r>
            <a:r>
              <a:rPr lang="en-US" b="1" dirty="0">
                <a:solidFill>
                  <a:srgbClr val="002060"/>
                </a:solidFill>
              </a:rPr>
              <a:t>4 Cs</a:t>
            </a:r>
          </a:p>
          <a:p>
            <a:pPr marL="0" indent="0" algn="ctr">
              <a:buNone/>
            </a:pPr>
            <a:r>
              <a:rPr lang="el-GR" b="1" spc="600" dirty="0">
                <a:solidFill>
                  <a:srgbClr val="002060"/>
                </a:solidFill>
              </a:rPr>
              <a:t>Κριτική σκέψη </a:t>
            </a:r>
          </a:p>
          <a:p>
            <a:pPr marL="0" indent="0" algn="ctr">
              <a:buNone/>
            </a:pPr>
            <a:r>
              <a:rPr lang="el-GR" b="1" spc="600" dirty="0">
                <a:solidFill>
                  <a:srgbClr val="002060"/>
                </a:solidFill>
              </a:rPr>
              <a:t>Επικοινωνία </a:t>
            </a:r>
          </a:p>
          <a:p>
            <a:pPr marL="0" indent="0" algn="ctr">
              <a:buNone/>
            </a:pPr>
            <a:r>
              <a:rPr lang="el-GR" b="1" spc="600" dirty="0">
                <a:solidFill>
                  <a:srgbClr val="002060"/>
                </a:solidFill>
              </a:rPr>
              <a:t>Δημιουργικότητα </a:t>
            </a:r>
          </a:p>
          <a:p>
            <a:pPr marL="0" indent="0" algn="ctr">
              <a:buNone/>
            </a:pPr>
            <a:r>
              <a:rPr lang="el-GR" b="1" spc="600" dirty="0">
                <a:solidFill>
                  <a:srgbClr val="002060"/>
                </a:solidFill>
              </a:rPr>
              <a:t>Συνεργασία </a:t>
            </a:r>
          </a:p>
          <a:p>
            <a:pPr marL="0" indent="0" algn="ctr">
              <a:buNone/>
            </a:pPr>
            <a:r>
              <a:rPr lang="en-US" b="1" dirty="0"/>
              <a:t>											</a:t>
            </a:r>
            <a:r>
              <a:rPr lang="en-US" b="1" i="1" dirty="0"/>
              <a:t>       </a:t>
            </a:r>
            <a:r>
              <a:rPr lang="el-GR" i="1" dirty="0" err="1"/>
              <a:t>Jackie</a:t>
            </a:r>
            <a:r>
              <a:rPr lang="el-GR" i="1" dirty="0"/>
              <a:t> </a:t>
            </a:r>
            <a:r>
              <a:rPr lang="el-GR" i="1" dirty="0" err="1"/>
              <a:t>McCann</a:t>
            </a:r>
            <a:endParaRPr lang="el-GR" i="1" dirty="0"/>
          </a:p>
          <a:p>
            <a:endParaRPr lang="en-US" b="1" dirty="0"/>
          </a:p>
          <a:p>
            <a:endParaRPr lang="en-US" b="1" dirty="0"/>
          </a:p>
        </p:txBody>
      </p:sp>
      <p:sp>
        <p:nvSpPr>
          <p:cNvPr id="4" name="TextBox 3"/>
          <p:cNvSpPr txBox="1"/>
          <p:nvPr/>
        </p:nvSpPr>
        <p:spPr>
          <a:xfrm>
            <a:off x="5641521" y="2971800"/>
            <a:ext cx="65"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965" y="3110593"/>
            <a:ext cx="3755572" cy="2838754"/>
          </a:xfrm>
          <a:prstGeom prst="rect">
            <a:avLst/>
          </a:prstGeom>
        </p:spPr>
      </p:pic>
    </p:spTree>
    <p:extLst>
      <p:ext uri="{BB962C8B-B14F-4D97-AF65-F5344CB8AC3E}">
        <p14:creationId xmlns:p14="http://schemas.microsoft.com/office/powerpoint/2010/main" val="2577403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algn="l"/>
            <a:br>
              <a:rPr lang="en-US" b="1" dirty="0"/>
            </a:br>
            <a:r>
              <a:rPr lang="el-GR" dirty="0">
                <a:solidFill>
                  <a:schemeClr val="tx1"/>
                </a:solidFill>
              </a:rPr>
              <a:t>Παιχνίδι #1 </a:t>
            </a:r>
            <a:r>
              <a:rPr lang="en-US" dirty="0">
                <a:solidFill>
                  <a:schemeClr val="tx1"/>
                </a:solidFill>
              </a:rPr>
              <a:t>			Truth or Lie?</a:t>
            </a:r>
            <a:br>
              <a:rPr lang="el-GR" dirty="0">
                <a:solidFill>
                  <a:schemeClr val="tx1"/>
                </a:solidFill>
              </a:rPr>
            </a:br>
            <a:endParaRPr lang="el-GR" dirty="0">
              <a:solidFill>
                <a:schemeClr val="tx1"/>
              </a:solidFill>
            </a:endParaRPr>
          </a:p>
        </p:txBody>
      </p:sp>
      <p:sp>
        <p:nvSpPr>
          <p:cNvPr id="3" name="Θέση περιεχομένου 2"/>
          <p:cNvSpPr>
            <a:spLocks noGrp="1"/>
          </p:cNvSpPr>
          <p:nvPr>
            <p:ph idx="1"/>
          </p:nvPr>
        </p:nvSpPr>
        <p:spPr>
          <a:xfrm>
            <a:off x="4457700" y="2424793"/>
            <a:ext cx="6817179" cy="3771900"/>
          </a:xfrm>
        </p:spPr>
        <p:txBody>
          <a:bodyPr>
            <a:normAutofit fontScale="70000" lnSpcReduction="20000"/>
          </a:bodyPr>
          <a:lstStyle/>
          <a:p>
            <a:pPr marL="0" indent="0">
              <a:buNone/>
            </a:pPr>
            <a:r>
              <a:rPr lang="el-GR" sz="2900" b="1" dirty="0">
                <a:solidFill>
                  <a:srgbClr val="002060"/>
                </a:solidFill>
              </a:rPr>
              <a:t>Οι παίκτες εξασκούνται στη διερευνητική υποβολή ερωτήσεων.</a:t>
            </a:r>
          </a:p>
          <a:p>
            <a:pPr marL="0" indent="0">
              <a:buNone/>
            </a:pPr>
            <a:r>
              <a:rPr lang="el-GR" dirty="0"/>
              <a:t>- Ο Παίκτης</a:t>
            </a:r>
            <a:r>
              <a:rPr lang="en-US" dirty="0"/>
              <a:t> </a:t>
            </a:r>
            <a:r>
              <a:rPr lang="el-GR" dirty="0"/>
              <a:t>με το νούμερο 1 τραβάει μια κάρτα, διαβάζει το σενάριο και προσπαθεί όσο καλύτερα μπορεί να πείσει τους υπόλοιπους παίκτες ότι αυτό που γράφει η κάρτα είναι αληθινό.</a:t>
            </a:r>
          </a:p>
          <a:p>
            <a:pPr marL="0" indent="0">
              <a:buNone/>
            </a:pPr>
            <a:r>
              <a:rPr lang="el-GR" dirty="0"/>
              <a:t>-Οι υπόλοιποι παίκτες πρέπει να αποφασίσουν αν πρόκειται για αλήθεια ή ψέμα, κάνοντάς του ερωτήσεις για να συλλέξουν περισσότερες πληροφορίες.</a:t>
            </a:r>
          </a:p>
          <a:p>
            <a:pPr marL="0" indent="0">
              <a:buNone/>
            </a:pPr>
            <a:r>
              <a:rPr lang="el-GR" dirty="0"/>
              <a:t>-Αφού ανακαλύψουν αν η απάντηση είναι αληθινή ή όχι, ο επόμενος παίκτης επιλέγει μια νέα κάρτα και το παιχνίδι συνεχίζεται.</a:t>
            </a:r>
          </a:p>
          <a:p>
            <a:pPr marL="0" indent="0" algn="ctr">
              <a:buNone/>
            </a:pPr>
            <a:r>
              <a:rPr lang="el-GR" sz="2900" b="1" dirty="0">
                <a:solidFill>
                  <a:srgbClr val="002060"/>
                </a:solidFill>
              </a:rPr>
              <a:t>Το παιχνίδι διδάσκει στους παίκτες πώς να</a:t>
            </a:r>
            <a:r>
              <a:rPr lang="el-GR" sz="2900" dirty="0">
                <a:solidFill>
                  <a:srgbClr val="002060"/>
                </a:solidFill>
              </a:rPr>
              <a:t>:</a:t>
            </a:r>
          </a:p>
          <a:p>
            <a:pPr marL="0" indent="0" algn="ctr">
              <a:buNone/>
            </a:pPr>
            <a:r>
              <a:rPr lang="el-GR" sz="2900" dirty="0">
                <a:solidFill>
                  <a:srgbClr val="002060"/>
                </a:solidFill>
              </a:rPr>
              <a:t>α</a:t>
            </a:r>
            <a:r>
              <a:rPr lang="en-US" sz="2900" dirty="0">
                <a:solidFill>
                  <a:srgbClr val="002060"/>
                </a:solidFill>
              </a:rPr>
              <a:t>) </a:t>
            </a:r>
            <a:r>
              <a:rPr lang="el-GR" sz="2900" dirty="0">
                <a:solidFill>
                  <a:srgbClr val="002060"/>
                </a:solidFill>
              </a:rPr>
              <a:t>διερευνούν για να ανακαλύψουν την αλήθεια</a:t>
            </a:r>
          </a:p>
          <a:p>
            <a:pPr marL="0" indent="0" algn="ctr">
              <a:buNone/>
            </a:pPr>
            <a:r>
              <a:rPr lang="el-GR" sz="2900" dirty="0">
                <a:solidFill>
                  <a:srgbClr val="002060"/>
                </a:solidFill>
              </a:rPr>
              <a:t>β) εντοπίζουν λογικές ασυνέπειες</a:t>
            </a:r>
          </a:p>
          <a:p>
            <a:pPr marL="0" indent="0" algn="ctr">
              <a:buNone/>
            </a:pPr>
            <a:r>
              <a:rPr lang="el-GR" sz="2900" dirty="0">
                <a:solidFill>
                  <a:srgbClr val="002060"/>
                </a:solidFill>
              </a:rPr>
              <a:t>γ) προβληματίζονται πάνω σε πιθανά σενάρια της πραγματικής ζωής</a:t>
            </a:r>
          </a:p>
          <a:p>
            <a:endParaRPr lang="el-GR"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321" y="2424793"/>
            <a:ext cx="3845379" cy="3844032"/>
          </a:xfrm>
          <a:prstGeom prst="rect">
            <a:avLst/>
          </a:prstGeom>
        </p:spPr>
      </p:pic>
    </p:spTree>
    <p:extLst>
      <p:ext uri="{BB962C8B-B14F-4D97-AF65-F5344CB8AC3E}">
        <p14:creationId xmlns:p14="http://schemas.microsoft.com/office/powerpoint/2010/main" val="2107509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l"/>
            <a:r>
              <a:rPr lang="el-GR" dirty="0">
                <a:solidFill>
                  <a:schemeClr val="tx1"/>
                </a:solidFill>
              </a:rPr>
              <a:t>Παιχνίδι #2 			</a:t>
            </a:r>
            <a:r>
              <a:rPr lang="en-US" dirty="0">
                <a:solidFill>
                  <a:schemeClr val="tx1"/>
                </a:solidFill>
              </a:rPr>
              <a:t>Justify Your Position!</a:t>
            </a:r>
            <a:endParaRPr lang="el-GR" dirty="0">
              <a:solidFill>
                <a:schemeClr val="tx1"/>
              </a:solidFill>
            </a:endParaRP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3315" y="2394409"/>
            <a:ext cx="2681222" cy="3855562"/>
          </a:xfrm>
        </p:spPr>
      </p:pic>
      <p:sp>
        <p:nvSpPr>
          <p:cNvPr id="5" name="Ορθογώνιο 4"/>
          <p:cNvSpPr/>
          <p:nvPr/>
        </p:nvSpPr>
        <p:spPr>
          <a:xfrm>
            <a:off x="3284537" y="2459548"/>
            <a:ext cx="8442036" cy="34163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Οι παίκτες παίρνουν με εναλλακτική σειρά μία κάρτα και δηλώνουν αν συμφωνούν ή διαφωνούν.</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Πρέπει να δώσουν </a:t>
            </a:r>
            <a:r>
              <a:rPr kumimoji="0" lang="el-GR" sz="1800" b="1" i="0" u="none" strike="noStrike" kern="1200" cap="none" spc="0" normalizeH="0" baseline="0" noProof="0" dirty="0">
                <a:ln>
                  <a:noFill/>
                </a:ln>
                <a:solidFill>
                  <a:prstClr val="black"/>
                </a:solidFill>
                <a:effectLst/>
                <a:uLnTx/>
                <a:uFillTx/>
                <a:latin typeface="Garamond" panose="02020404030301010803"/>
                <a:ea typeface="+mn-ea"/>
                <a:cs typeface="+mn-cs"/>
              </a:rPr>
              <a:t>3 έγκυρους λόγους</a:t>
            </a: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 που να υποστηρίζουν τη θέση τους, χρησιμοποιώντας αποδείξεις και γεγονότα όπου απαιτείται.</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Οι υπόλοιποι παίκτες μπορούν στη συνέχεια να συμμετάσχουν στη συζήτηση, εκφράζοντας αν συμφωνούν ή διαφωνούν μαζί τους. Όταν όλοι έχουν μιλήσει, ο παίκτης στα αριστερά επιλέγει μια νέα κάρτα και το παιχνίδι συνεχίζεται.</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black"/>
                </a:solidFill>
                <a:effectLst/>
                <a:uLnTx/>
                <a:uFillTx/>
                <a:latin typeface="Garamond" panose="02020404030301010803"/>
                <a:ea typeface="+mn-ea"/>
                <a:cs typeface="+mn-cs"/>
              </a:rPr>
              <a:t>Οι παίκτες αναπτύσσουν δεξιότητες κριτικής σκέψης και συλλογισμού τα οποία βασίζονται σε τεκμήρια.</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002060"/>
                </a:solidFill>
                <a:effectLst/>
                <a:uLnTx/>
                <a:uFillTx/>
                <a:latin typeface="Garamond" panose="02020404030301010803"/>
                <a:ea typeface="+mn-ea"/>
                <a:cs typeface="+mn-cs"/>
              </a:rPr>
              <a:t>Το παιχνίδι τους εκπαιδεύει να</a:t>
            </a:r>
            <a:r>
              <a:rPr kumimoji="0" lang="el-GR" sz="1800" b="1" i="0" u="none" strike="noStrike" kern="1200" cap="none" spc="0" normalizeH="0" baseline="0" noProof="0" dirty="0">
                <a:ln>
                  <a:noFill/>
                </a:ln>
                <a:solidFill>
                  <a:prstClr val="black"/>
                </a:solidFill>
                <a:effectLst/>
                <a:uLnTx/>
                <a:uFillTx/>
                <a:latin typeface="Garamond" panose="02020404030301010803"/>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α) να κοιτούν πέρα από τις αρχικές συναισθηματικές τους αντιδράσεις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β) να αναγνωρίζουν τις δικές τους προκαταλήψεις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γ) να δομούν ένα ισχυρό, τεκμηριωμένο επιχείρημα βασισμένο σε γεγονότα</a:t>
            </a:r>
          </a:p>
        </p:txBody>
      </p:sp>
    </p:spTree>
    <p:extLst>
      <p:ext uri="{BB962C8B-B14F-4D97-AF65-F5344CB8AC3E}">
        <p14:creationId xmlns:p14="http://schemas.microsoft.com/office/powerpoint/2010/main" val="2939501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295402" y="1085851"/>
            <a:ext cx="9481455" cy="971550"/>
          </a:xfrm>
        </p:spPr>
        <p:txBody>
          <a:bodyPr>
            <a:normAutofit fontScale="90000"/>
          </a:bodyPr>
          <a:lstStyle/>
          <a:p>
            <a:pPr algn="l"/>
            <a:r>
              <a:rPr lang="en-US" dirty="0">
                <a:solidFill>
                  <a:srgbClr val="002060"/>
                </a:solidFill>
              </a:rPr>
              <a:t> </a:t>
            </a:r>
            <a:r>
              <a:rPr lang="el-GR" dirty="0">
                <a:solidFill>
                  <a:schemeClr val="tx1"/>
                </a:solidFill>
              </a:rPr>
              <a:t>Παιχνίδι #3 </a:t>
            </a:r>
            <a:r>
              <a:rPr lang="en-US" dirty="0">
                <a:solidFill>
                  <a:schemeClr val="tx1"/>
                </a:solidFill>
              </a:rPr>
              <a:t>			</a:t>
            </a:r>
            <a:r>
              <a:rPr lang="el-GR" dirty="0" err="1">
                <a:solidFill>
                  <a:schemeClr val="tx1"/>
                </a:solidFill>
              </a:rPr>
              <a:t>Stakeholder</a:t>
            </a:r>
            <a:r>
              <a:rPr lang="el-GR" dirty="0">
                <a:solidFill>
                  <a:schemeClr val="tx1"/>
                </a:solidFill>
              </a:rPr>
              <a:t> </a:t>
            </a:r>
            <a:r>
              <a:rPr lang="el-GR" dirty="0" err="1">
                <a:solidFill>
                  <a:schemeClr val="tx1"/>
                </a:solidFill>
              </a:rPr>
              <a:t>Shuffle</a:t>
            </a:r>
            <a:r>
              <a:rPr lang="el-GR" dirty="0">
                <a:solidFill>
                  <a:schemeClr val="tx1"/>
                </a:solidFill>
              </a:rPr>
              <a:t>!</a:t>
            </a:r>
            <a:br>
              <a:rPr lang="el-GR" dirty="0">
                <a:solidFill>
                  <a:schemeClr val="tx1"/>
                </a:solidFill>
              </a:rPr>
            </a:br>
            <a:endParaRPr lang="el-GR" dirty="0">
              <a:solidFill>
                <a:schemeClr val="tx1"/>
              </a:solidFill>
            </a:endParaRPr>
          </a:p>
        </p:txBody>
      </p:sp>
      <p:sp>
        <p:nvSpPr>
          <p:cNvPr id="3" name="Θέση περιεχομένου 2"/>
          <p:cNvSpPr>
            <a:spLocks noGrp="1"/>
          </p:cNvSpPr>
          <p:nvPr>
            <p:ph idx="1"/>
          </p:nvPr>
        </p:nvSpPr>
        <p:spPr>
          <a:xfrm>
            <a:off x="3927020" y="2556931"/>
            <a:ext cx="7488839" cy="3664759"/>
          </a:xfrm>
        </p:spPr>
        <p:txBody>
          <a:bodyPr>
            <a:normAutofit fontScale="70000" lnSpcReduction="20000"/>
          </a:bodyPr>
          <a:lstStyle/>
          <a:p>
            <a:pPr marL="0" indent="0">
              <a:buNone/>
            </a:pPr>
            <a:r>
              <a:rPr lang="en-US" dirty="0"/>
              <a:t>-</a:t>
            </a:r>
            <a:r>
              <a:rPr lang="el-GR" dirty="0"/>
              <a:t>Ένας παίκτης τραβάει μία </a:t>
            </a:r>
            <a:r>
              <a:rPr lang="el-GR" b="1" dirty="0"/>
              <a:t>Κάρτα Σεναρίου</a:t>
            </a:r>
            <a:r>
              <a:rPr lang="en-US" b="1" dirty="0"/>
              <a:t> /</a:t>
            </a:r>
            <a:r>
              <a:rPr lang="en-US" b="1" dirty="0">
                <a:solidFill>
                  <a:srgbClr val="002060"/>
                </a:solidFill>
              </a:rPr>
              <a:t>Scenario</a:t>
            </a:r>
            <a:r>
              <a:rPr lang="el-GR" dirty="0">
                <a:solidFill>
                  <a:srgbClr val="002060"/>
                </a:solidFill>
              </a:rPr>
              <a:t> </a:t>
            </a:r>
            <a:r>
              <a:rPr lang="el-GR" dirty="0"/>
              <a:t>και μία </a:t>
            </a:r>
            <a:r>
              <a:rPr lang="el-GR" b="1" dirty="0"/>
              <a:t>Κάρτα Προσωπικότητας/Ρόλου</a:t>
            </a:r>
            <a:r>
              <a:rPr lang="el-GR" dirty="0"/>
              <a:t>.</a:t>
            </a:r>
            <a:r>
              <a:rPr lang="en-US" dirty="0"/>
              <a:t> </a:t>
            </a:r>
            <a:r>
              <a:rPr lang="en-US" b="1" dirty="0">
                <a:solidFill>
                  <a:srgbClr val="002060"/>
                </a:solidFill>
              </a:rPr>
              <a:t>Persona</a:t>
            </a:r>
            <a:endParaRPr lang="el-GR" b="1" dirty="0">
              <a:solidFill>
                <a:srgbClr val="002060"/>
              </a:solidFill>
            </a:endParaRPr>
          </a:p>
          <a:p>
            <a:pPr marL="0" indent="0">
              <a:buNone/>
            </a:pPr>
            <a:r>
              <a:rPr lang="en-US" dirty="0"/>
              <a:t>-</a:t>
            </a:r>
            <a:r>
              <a:rPr lang="el-GR" dirty="0"/>
              <a:t>Στη συνέχεια, κάθε παίκτης έχει </a:t>
            </a:r>
            <a:r>
              <a:rPr lang="el-GR" b="1" dirty="0"/>
              <a:t>δύο λεπτά</a:t>
            </a:r>
            <a:r>
              <a:rPr lang="el-GR" dirty="0"/>
              <a:t> για να εξηγήσει γιατί </a:t>
            </a:r>
            <a:r>
              <a:rPr lang="el-GR" b="1" dirty="0"/>
              <a:t>αγαπά ή μισεί το σενάριο</a:t>
            </a:r>
            <a:r>
              <a:rPr lang="el-GR" dirty="0"/>
              <a:t>, μιλώντας αποκλειστικά από την οπτική γωνία του ρόλου που του έτυχε.</a:t>
            </a:r>
          </a:p>
          <a:p>
            <a:pPr marL="0" indent="0">
              <a:buNone/>
            </a:pPr>
            <a:r>
              <a:rPr lang="en-US" dirty="0"/>
              <a:t>-</a:t>
            </a:r>
            <a:r>
              <a:rPr lang="el-GR" dirty="0"/>
              <a:t>Αφού ολοκληρώσει την τοποθέτησή του, οι υπόλοιποι παίκτες πρέπει να </a:t>
            </a:r>
            <a:r>
              <a:rPr lang="el-GR" b="1" dirty="0"/>
              <a:t>μαντέψουν ποια ήταν η κρυφή Κάρτα Ρόλου</a:t>
            </a:r>
            <a:r>
              <a:rPr lang="el-GR" dirty="0"/>
              <a:t>, βασιζόμενοι στις συγκεκριμένες προκαταλήψεις, προτεραιότητες ή ανησυχίες που ανέδειξε.</a:t>
            </a:r>
          </a:p>
          <a:p>
            <a:pPr marL="0" indent="0">
              <a:buNone/>
            </a:pPr>
            <a:r>
              <a:rPr lang="en-US" dirty="0"/>
              <a:t>-</a:t>
            </a:r>
            <a:r>
              <a:rPr lang="el-GR" dirty="0"/>
              <a:t>Οι παίκτες εξερευνούν </a:t>
            </a:r>
            <a:r>
              <a:rPr lang="el-GR" b="1" dirty="0"/>
              <a:t>πολύπλοκα διλήμματα της πραγματικής ζωής</a:t>
            </a:r>
            <a:r>
              <a:rPr lang="el-GR" dirty="0"/>
              <a:t>, όπου δεν υπάρχει μία ξεκάθαρα «σωστή» απάντηση.</a:t>
            </a:r>
          </a:p>
          <a:p>
            <a:pPr marL="0" indent="0">
              <a:buNone/>
            </a:pPr>
            <a:r>
              <a:rPr lang="en-US" b="1" dirty="0"/>
              <a:t>-</a:t>
            </a:r>
            <a:r>
              <a:rPr lang="el-GR" b="1" dirty="0"/>
              <a:t>Κάθε απόφαση μπορεί να προσβάλει κάποιον.</a:t>
            </a:r>
            <a:endParaRPr lang="el-GR" dirty="0"/>
          </a:p>
          <a:p>
            <a:pPr marL="0" indent="0">
              <a:buNone/>
            </a:pPr>
            <a:r>
              <a:rPr lang="en-US" dirty="0"/>
              <a:t>-</a:t>
            </a:r>
            <a:r>
              <a:rPr lang="el-GR" b="1" dirty="0">
                <a:solidFill>
                  <a:srgbClr val="002060"/>
                </a:solidFill>
              </a:rPr>
              <a:t>Το παιχνίδι αναδεικνύει την ιδέα ότι η «δικαιοσύνη» εξαρτάται από το ποιος είσαι και από τη θέση από την οποία βλέπεις ένα ζήτημα.</a:t>
            </a:r>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023" y="2413263"/>
            <a:ext cx="3285997" cy="3808428"/>
          </a:xfrm>
          <a:prstGeom prst="rect">
            <a:avLst/>
          </a:prstGeom>
        </p:spPr>
      </p:pic>
    </p:spTree>
    <p:extLst>
      <p:ext uri="{BB962C8B-B14F-4D97-AF65-F5344CB8AC3E}">
        <p14:creationId xmlns:p14="http://schemas.microsoft.com/office/powerpoint/2010/main" val="1474667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148445" y="745368"/>
            <a:ext cx="9601196" cy="1303867"/>
          </a:xfrm>
        </p:spPr>
        <p:txBody>
          <a:bodyPr/>
          <a:lstStyle/>
          <a:p>
            <a:pPr algn="l"/>
            <a:r>
              <a:rPr lang="el-GR" dirty="0">
                <a:solidFill>
                  <a:schemeClr val="tx1"/>
                </a:solidFill>
              </a:rPr>
              <a:t>Παιχνίδι#4 </a:t>
            </a:r>
            <a:r>
              <a:rPr lang="en-US" dirty="0">
                <a:solidFill>
                  <a:schemeClr val="tx1"/>
                </a:solidFill>
              </a:rPr>
              <a:t> 		Just a minute!</a:t>
            </a:r>
            <a:endParaRPr lang="el-GR" dirty="0">
              <a:solidFill>
                <a:schemeClr val="tx1"/>
              </a:solidFill>
            </a:endParaRPr>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59876" y="4472196"/>
            <a:ext cx="3503909" cy="1787201"/>
          </a:xfrm>
        </p:spPr>
      </p:pic>
      <p:sp>
        <p:nvSpPr>
          <p:cNvPr id="5" name="Ορθογώνιο 4"/>
          <p:cNvSpPr/>
          <p:nvPr/>
        </p:nvSpPr>
        <p:spPr>
          <a:xfrm>
            <a:off x="4988378" y="3147536"/>
            <a:ext cx="5290457" cy="203132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Αυτό το παιχνίδι καλλιεργεί την </a:t>
            </a:r>
            <a:r>
              <a:rPr kumimoji="0" lang="el-GR" sz="1800" b="1" i="0" u="none" strike="noStrike" kern="1200" cap="none" spc="0" normalizeH="0" baseline="0" noProof="0" dirty="0" err="1">
                <a:ln>
                  <a:noFill/>
                </a:ln>
                <a:solidFill>
                  <a:prstClr val="black"/>
                </a:solidFill>
                <a:effectLst/>
                <a:uLnTx/>
                <a:uFillTx/>
                <a:latin typeface="Garamond" panose="02020404030301010803"/>
                <a:ea typeface="+mn-ea"/>
                <a:cs typeface="+mn-cs"/>
              </a:rPr>
              <a:t>ενσυναίσθηση</a:t>
            </a: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 και την ικανότητα </a:t>
            </a:r>
            <a:r>
              <a:rPr kumimoji="0" lang="el-GR" sz="1800" b="1" i="0" u="none" strike="noStrike" kern="1200" cap="none" spc="0" normalizeH="0" baseline="0" noProof="0" dirty="0">
                <a:ln>
                  <a:noFill/>
                </a:ln>
                <a:solidFill>
                  <a:prstClr val="black"/>
                </a:solidFill>
                <a:effectLst/>
                <a:uLnTx/>
                <a:uFillTx/>
                <a:latin typeface="Garamond" panose="02020404030301010803"/>
                <a:ea typeface="+mn-ea"/>
                <a:cs typeface="+mn-cs"/>
              </a:rPr>
              <a:t>γρήγορης σκέψης</a:t>
            </a: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Αναγκάζοντας τους παίκτες να υποστηρίξουν μια πλευρά με την οποία μπορεί στην πραγματικότητα να </a:t>
            </a:r>
            <a:r>
              <a:rPr kumimoji="0" lang="el-GR" sz="1800" b="1" i="0" u="none" strike="noStrike" kern="1200" cap="none" spc="0" normalizeH="0" baseline="0" noProof="0" dirty="0">
                <a:ln>
                  <a:noFill/>
                </a:ln>
                <a:solidFill>
                  <a:prstClr val="black"/>
                </a:solidFill>
                <a:effectLst/>
                <a:uLnTx/>
                <a:uFillTx/>
                <a:latin typeface="Garamond" panose="02020404030301010803"/>
                <a:ea typeface="+mn-ea"/>
                <a:cs typeface="+mn-cs"/>
              </a:rPr>
              <a:t>διαφωνούν</a:t>
            </a: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 τους βοηθά να κατανοήσουν διαφορετικές οπτικές, αξίες και επιχειρήματα.</a:t>
            </a:r>
          </a:p>
        </p:txBody>
      </p:sp>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876" y="2440872"/>
            <a:ext cx="3503910" cy="2031325"/>
          </a:xfrm>
          <a:prstGeom prst="rect">
            <a:avLst/>
          </a:prstGeom>
        </p:spPr>
      </p:pic>
    </p:spTree>
    <p:extLst>
      <p:ext uri="{BB962C8B-B14F-4D97-AF65-F5344CB8AC3E}">
        <p14:creationId xmlns:p14="http://schemas.microsoft.com/office/powerpoint/2010/main" val="2196828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l"/>
            <a:r>
              <a:rPr lang="el-GR" dirty="0">
                <a:solidFill>
                  <a:schemeClr val="tx1"/>
                </a:solidFill>
              </a:rPr>
              <a:t>Παιχνίδι #5</a:t>
            </a:r>
            <a:r>
              <a:rPr lang="en-US" dirty="0">
                <a:solidFill>
                  <a:schemeClr val="tx1"/>
                </a:solidFill>
              </a:rPr>
              <a:t> </a:t>
            </a:r>
            <a:r>
              <a:rPr lang="el-GR" dirty="0">
                <a:solidFill>
                  <a:schemeClr val="tx1"/>
                </a:solidFill>
              </a:rPr>
              <a:t>				</a:t>
            </a:r>
            <a:r>
              <a:rPr lang="en-US" dirty="0">
                <a:solidFill>
                  <a:schemeClr val="tx1"/>
                </a:solidFill>
              </a:rPr>
              <a:t>Rank the Risk</a:t>
            </a:r>
            <a:endParaRPr lang="el-GR" dirty="0">
              <a:solidFill>
                <a:schemeClr val="tx1"/>
              </a:solidFill>
            </a:endParaRPr>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2169" y="2450969"/>
            <a:ext cx="3484467" cy="3679539"/>
          </a:xfrm>
        </p:spPr>
      </p:pic>
      <p:sp>
        <p:nvSpPr>
          <p:cNvPr id="5" name="Ορθογώνιο 4"/>
          <p:cNvSpPr/>
          <p:nvPr/>
        </p:nvSpPr>
        <p:spPr>
          <a:xfrm>
            <a:off x="4196443" y="2991187"/>
            <a:ext cx="6800850" cy="31393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Οι κάρτες στο τραπέζι παρουσιάζουν μερικά από τα </a:t>
            </a:r>
            <a:r>
              <a:rPr kumimoji="0" lang="el-GR" sz="1800" b="1" i="0" u="none" strike="noStrike" kern="1200" cap="none" spc="0" normalizeH="0" baseline="0" noProof="0" dirty="0">
                <a:ln>
                  <a:noFill/>
                </a:ln>
                <a:solidFill>
                  <a:prstClr val="black"/>
                </a:solidFill>
                <a:effectLst/>
                <a:uLnTx/>
                <a:uFillTx/>
                <a:latin typeface="Garamond" panose="02020404030301010803"/>
                <a:ea typeface="+mn-ea"/>
                <a:cs typeface="+mn-cs"/>
              </a:rPr>
              <a:t>πιο σημαντικά και αμφιλεγόμενα ζητήματα</a:t>
            </a: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Πρέπει να κατατάξετε τις κάρτες από το </a:t>
            </a:r>
            <a:r>
              <a:rPr kumimoji="0" lang="el-GR" sz="1800" b="1" i="0" u="none" strike="noStrike" kern="1200" cap="none" spc="0" normalizeH="0" baseline="0" noProof="0" dirty="0">
                <a:ln>
                  <a:noFill/>
                </a:ln>
                <a:solidFill>
                  <a:prstClr val="black"/>
                </a:solidFill>
                <a:effectLst/>
                <a:uLnTx/>
                <a:uFillTx/>
                <a:latin typeface="Garamond" panose="02020404030301010803"/>
                <a:ea typeface="+mn-ea"/>
                <a:cs typeface="+mn-cs"/>
              </a:rPr>
              <a:t>1 (Πιο ηθικό/Αποδεκτό)</a:t>
            </a: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 έως το </a:t>
            </a:r>
            <a:r>
              <a:rPr kumimoji="0" lang="el-GR" sz="1800" b="1" i="0" u="none" strike="noStrike" kern="1200" cap="none" spc="0" normalizeH="0" baseline="0" noProof="0" dirty="0">
                <a:ln>
                  <a:noFill/>
                </a:ln>
                <a:solidFill>
                  <a:prstClr val="black"/>
                </a:solidFill>
                <a:effectLst/>
                <a:uLnTx/>
                <a:uFillTx/>
                <a:latin typeface="Garamond" panose="02020404030301010803"/>
                <a:ea typeface="+mn-ea"/>
                <a:cs typeface="+mn-cs"/>
              </a:rPr>
              <a:t>10 (Πιο ανήθικο/Επικίνδυνο)</a:t>
            </a: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Αφού όλοι ολοκληρώσουν την κατάταξή τους, η ομάδα </a:t>
            </a:r>
            <a:r>
              <a:rPr kumimoji="0" lang="el-GR" sz="1800" b="1" i="0" u="none" strike="noStrike" kern="1200" cap="none" spc="0" normalizeH="0" baseline="0" noProof="0" dirty="0">
                <a:ln>
                  <a:noFill/>
                </a:ln>
                <a:solidFill>
                  <a:prstClr val="black"/>
                </a:solidFill>
                <a:effectLst/>
                <a:uLnTx/>
                <a:uFillTx/>
                <a:latin typeface="Garamond" panose="02020404030301010803"/>
                <a:ea typeface="+mn-ea"/>
                <a:cs typeface="+mn-cs"/>
              </a:rPr>
              <a:t>συγκρίνει τις επιλογές της</a:t>
            </a:r>
            <a:r>
              <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rPr>
              <a:t> και εξηγεί γιατί αποφάσισε να τοποθετήσει τις κάρτες με αυτή τη σειρά.</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002060"/>
                </a:solidFill>
                <a:effectLst/>
                <a:uLnTx/>
                <a:uFillTx/>
                <a:latin typeface="Garamond" panose="02020404030301010803"/>
                <a:ea typeface="+mn-ea"/>
                <a:cs typeface="+mn-cs"/>
              </a:rPr>
              <a:t>Οι παίκτες καλούνται να έρθουν αντιμέτωποι με ανισότητες καθώς και με τον ανθρώπινο παράγοντα στη λήψη αποφάσεων ζωής και θανάτου.</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3424194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809890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solidFill>
                  <a:schemeClr val="tx1"/>
                </a:solidFill>
              </a:rPr>
              <a:t>Απονομή Βεβαιώσεων</a:t>
            </a:r>
          </a:p>
        </p:txBody>
      </p:sp>
      <p:sp>
        <p:nvSpPr>
          <p:cNvPr id="3" name="Θέση περιεχομένου 2"/>
          <p:cNvSpPr>
            <a:spLocks noGrp="1"/>
          </p:cNvSpPr>
          <p:nvPr>
            <p:ph idx="1"/>
          </p:nvPr>
        </p:nvSpPr>
        <p:spPr>
          <a:xfrm>
            <a:off x="5470071" y="2556932"/>
            <a:ext cx="5426526" cy="3318936"/>
          </a:xfrm>
        </p:spPr>
        <p:txBody>
          <a:bodyPr>
            <a:normAutofit lnSpcReduction="10000"/>
          </a:bodyPr>
          <a:lstStyle/>
          <a:p>
            <a:pPr marL="0" indent="0" algn="just">
              <a:buNone/>
            </a:pPr>
            <a:r>
              <a:rPr lang="el-GR" dirty="0"/>
              <a:t>	Την Παρασκευή, μετά την ολοκλήρωση των δραστηριοτήτων, πραγματοποιήθηκε σε ιδιαίτερα φιλικό κλίμα η απονομή των βεβαιώσεων στους εκπαιδευτικούς για τη συμμετοχή στο σεμινάριο. </a:t>
            </a:r>
          </a:p>
          <a:p>
            <a:pPr marL="0" indent="0" algn="just">
              <a:buNone/>
            </a:pPr>
            <a:r>
              <a:rPr lang="el-GR" dirty="0"/>
              <a:t>	Στη συνέχεια ακολούθησε αναμνηστική φωτογράφηση με τη συμμετοχή των μελών της ομάδας, ολοκληρώνοντας την κοινή αυτή εκπαιδευτική εμπειρία.</a:t>
            </a:r>
          </a:p>
        </p:txBody>
      </p:sp>
      <p:pic>
        <p:nvPicPr>
          <p:cNvPr id="8" name="Εικόνα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729" y="2669721"/>
            <a:ext cx="4302577" cy="3206147"/>
          </a:xfrm>
          <a:prstGeom prst="rect">
            <a:avLst/>
          </a:prstGeom>
        </p:spPr>
      </p:pic>
    </p:spTree>
    <p:extLst>
      <p:ext uri="{BB962C8B-B14F-4D97-AF65-F5344CB8AC3E}">
        <p14:creationId xmlns:p14="http://schemas.microsoft.com/office/powerpoint/2010/main" val="2744617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ΣΑΒΒΑΤΟ 11 ΙΟΥΛΙΟΥ</a:t>
            </a:r>
          </a:p>
        </p:txBody>
      </p:sp>
      <p:sp>
        <p:nvSpPr>
          <p:cNvPr id="3" name="Θέση περιεχομένου 2"/>
          <p:cNvSpPr>
            <a:spLocks noGrp="1"/>
          </p:cNvSpPr>
          <p:nvPr>
            <p:ph idx="1"/>
          </p:nvPr>
        </p:nvSpPr>
        <p:spPr>
          <a:xfrm>
            <a:off x="1295402" y="2449286"/>
            <a:ext cx="9601196" cy="3486150"/>
          </a:xfrm>
        </p:spPr>
        <p:txBody>
          <a:bodyPr/>
          <a:lstStyle/>
          <a:p>
            <a:pPr marL="0" indent="0" algn="just">
              <a:buNone/>
            </a:pPr>
            <a:r>
              <a:rPr lang="el-GR" dirty="0"/>
              <a:t> </a:t>
            </a:r>
            <a:r>
              <a:rPr lang="en-US" dirty="0"/>
              <a:t>	</a:t>
            </a:r>
            <a:r>
              <a:rPr lang="el-GR" dirty="0"/>
              <a:t>Στο πλαίσιο του προγράμματος </a:t>
            </a:r>
            <a:r>
              <a:rPr lang="el-GR" i="1" dirty="0" err="1"/>
              <a:t>Europass</a:t>
            </a:r>
            <a:r>
              <a:rPr lang="el-GR" i="1" dirty="0"/>
              <a:t> </a:t>
            </a:r>
            <a:r>
              <a:rPr lang="en-US" i="1" dirty="0"/>
              <a:t>Teachers’</a:t>
            </a:r>
            <a:r>
              <a:rPr lang="el-GR" i="1" dirty="0"/>
              <a:t> </a:t>
            </a:r>
            <a:r>
              <a:rPr lang="el-GR" i="1" dirty="0" err="1"/>
              <a:t>Academy</a:t>
            </a:r>
            <a:r>
              <a:rPr lang="el-GR" i="1" dirty="0"/>
              <a:t> </a:t>
            </a:r>
            <a:r>
              <a:rPr lang="el-GR" dirty="0"/>
              <a:t>πραγματοποιήθηκαν εκπαιδευτικές επισκέψεις σε σημαντικούς προορισμούς της Ιρλανδίας, όπως το </a:t>
            </a:r>
            <a:r>
              <a:rPr lang="el-GR" dirty="0" err="1"/>
              <a:t>Glendalough</a:t>
            </a:r>
            <a:r>
              <a:rPr lang="el-GR" dirty="0"/>
              <a:t>, το </a:t>
            </a:r>
            <a:r>
              <a:rPr lang="el-GR" dirty="0" err="1"/>
              <a:t>Wicklow</a:t>
            </a:r>
            <a:r>
              <a:rPr lang="el-GR" dirty="0"/>
              <a:t> και το </a:t>
            </a:r>
            <a:r>
              <a:rPr lang="en-US" dirty="0" err="1"/>
              <a:t>Russborough</a:t>
            </a:r>
            <a:r>
              <a:rPr lang="el-GR" dirty="0"/>
              <a:t>. Οι συμμετέχοντες είχαν την ευκαιρία να γνωρίσουν από κοντά τη φυσική ομορφιά, την ιστορία και την πολιτιστική κληρονομιά των περιοχών αυτών, να έρθουν σε επαφή με την τοπική παράδοση και να εμπλουτίσουν τις γνώσεις τους μέσα από μια διαπολιτισμική εμπειρία.</a:t>
            </a:r>
            <a:endParaRPr lang="en-US" dirty="0"/>
          </a:p>
          <a:p>
            <a:pPr marL="0" indent="0" algn="just">
              <a:buNone/>
            </a:pPr>
            <a:r>
              <a:rPr lang="en-US" dirty="0">
                <a:hlinkClick r:id="rId2"/>
              </a:rPr>
              <a:t>https://www.teacheracademy.eu/courses-location/dublin/#cultural-activities</a:t>
            </a:r>
            <a:endParaRPr lang="en-US" dirty="0"/>
          </a:p>
          <a:p>
            <a:pPr marL="0" indent="0" algn="just">
              <a:buNone/>
            </a:pPr>
            <a:endParaRPr lang="el-GR" dirty="0"/>
          </a:p>
        </p:txBody>
      </p:sp>
    </p:spTree>
    <p:extLst>
      <p:ext uri="{BB962C8B-B14F-4D97-AF65-F5344CB8AC3E}">
        <p14:creationId xmlns:p14="http://schemas.microsoft.com/office/powerpoint/2010/main" val="4288327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03220" y="865753"/>
            <a:ext cx="9601196" cy="1303867"/>
          </a:xfrm>
        </p:spPr>
        <p:txBody>
          <a:bodyPr>
            <a:normAutofit fontScale="90000"/>
          </a:bodyPr>
          <a:lstStyle/>
          <a:p>
            <a:r>
              <a:rPr lang="en-US" dirty="0">
                <a:solidFill>
                  <a:schemeClr val="tx1"/>
                </a:solidFill>
              </a:rPr>
              <a:t>Russborough House, near </a:t>
            </a:r>
            <a:r>
              <a:rPr lang="en-US" dirty="0" err="1">
                <a:solidFill>
                  <a:schemeClr val="tx1"/>
                </a:solidFill>
              </a:rPr>
              <a:t>Blessington</a:t>
            </a:r>
            <a:r>
              <a:rPr lang="en-US" dirty="0">
                <a:solidFill>
                  <a:schemeClr val="tx1"/>
                </a:solidFill>
              </a:rPr>
              <a:t>, County </a:t>
            </a:r>
            <a:r>
              <a:rPr lang="en-US" dirty="0" err="1">
                <a:solidFill>
                  <a:schemeClr val="tx1"/>
                </a:solidFill>
              </a:rPr>
              <a:t>Wicklow</a:t>
            </a:r>
            <a:r>
              <a:rPr lang="en-US" dirty="0">
                <a:solidFill>
                  <a:schemeClr val="tx1"/>
                </a:solidFill>
              </a:rPr>
              <a:t>, Dublin</a:t>
            </a:r>
            <a:endParaRPr lang="el-GR" dirty="0">
              <a:solidFill>
                <a:schemeClr val="tx1"/>
              </a:solidFill>
            </a:endParaRPr>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9585" y="2387093"/>
            <a:ext cx="5503025" cy="3319463"/>
          </a:xfrm>
        </p:spPr>
      </p:pic>
      <p:pic>
        <p:nvPicPr>
          <p:cNvPr id="5" name="Εικόνα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2610" y="2387092"/>
            <a:ext cx="4646816" cy="3319463"/>
          </a:xfrm>
          <a:prstGeom prst="rect">
            <a:avLst/>
          </a:prstGeom>
        </p:spPr>
      </p:pic>
    </p:spTree>
    <p:extLst>
      <p:ext uri="{BB962C8B-B14F-4D97-AF65-F5344CB8AC3E}">
        <p14:creationId xmlns:p14="http://schemas.microsoft.com/office/powerpoint/2010/main" val="3139916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295402" y="990297"/>
            <a:ext cx="9601196" cy="903817"/>
          </a:xfrm>
        </p:spPr>
        <p:txBody>
          <a:bodyPr>
            <a:normAutofit fontScale="90000"/>
          </a:bodyPr>
          <a:lstStyle/>
          <a:p>
            <a:br>
              <a:rPr lang="el-GR" b="1" dirty="0">
                <a:solidFill>
                  <a:srgbClr val="002060"/>
                </a:solidFill>
              </a:rPr>
            </a:br>
            <a:r>
              <a:rPr lang="en-US" dirty="0" err="1">
                <a:solidFill>
                  <a:schemeClr val="tx1"/>
                </a:solidFill>
              </a:rPr>
              <a:t>Russborough</a:t>
            </a:r>
            <a:r>
              <a:rPr lang="en-US" b="1" dirty="0">
                <a:solidFill>
                  <a:schemeClr val="tx1"/>
                </a:solidFill>
              </a:rPr>
              <a:t> </a:t>
            </a:r>
            <a:r>
              <a:rPr lang="en-US" dirty="0">
                <a:solidFill>
                  <a:schemeClr val="tx1"/>
                </a:solidFill>
              </a:rPr>
              <a:t>House</a:t>
            </a:r>
            <a:br>
              <a:rPr lang="en-US" dirty="0"/>
            </a:br>
            <a:endParaRPr lang="el-GR" dirty="0"/>
          </a:p>
        </p:txBody>
      </p:sp>
      <p:sp>
        <p:nvSpPr>
          <p:cNvPr id="3" name="Θέση περιεχομένου 2"/>
          <p:cNvSpPr>
            <a:spLocks noGrp="1"/>
          </p:cNvSpPr>
          <p:nvPr>
            <p:ph idx="1"/>
          </p:nvPr>
        </p:nvSpPr>
        <p:spPr>
          <a:xfrm>
            <a:off x="1295402" y="2718707"/>
            <a:ext cx="9601196" cy="3026532"/>
          </a:xfrm>
        </p:spPr>
        <p:txBody>
          <a:bodyPr>
            <a:normAutofit fontScale="85000" lnSpcReduction="20000"/>
          </a:bodyPr>
          <a:lstStyle/>
          <a:p>
            <a:pPr marL="0" indent="0">
              <a:buNone/>
            </a:pPr>
            <a:r>
              <a:rPr lang="el-GR" dirty="0"/>
              <a:t>Το </a:t>
            </a:r>
            <a:r>
              <a:rPr lang="el-GR" b="1" dirty="0" err="1"/>
              <a:t>Russborough</a:t>
            </a:r>
            <a:r>
              <a:rPr lang="el-GR" b="1" dirty="0"/>
              <a:t> House</a:t>
            </a:r>
            <a:r>
              <a:rPr lang="el-GR" dirty="0"/>
              <a:t> είναι μια εντυπωσιακή γεωργιανή έπαυλη σε </a:t>
            </a:r>
            <a:r>
              <a:rPr lang="el-GR" b="1" dirty="0" err="1"/>
              <a:t>παλλαδιανό</a:t>
            </a:r>
            <a:r>
              <a:rPr lang="el-GR" b="1" dirty="0"/>
              <a:t> (</a:t>
            </a:r>
            <a:r>
              <a:rPr lang="el-GR" b="1" dirty="0" err="1"/>
              <a:t>Palladian</a:t>
            </a:r>
            <a:r>
              <a:rPr lang="el-GR" b="1" dirty="0"/>
              <a:t>) αρχιτεκτονικό ρυθμό</a:t>
            </a:r>
            <a:r>
              <a:rPr lang="el-GR" dirty="0"/>
              <a:t>, κοντά στη </a:t>
            </a:r>
            <a:r>
              <a:rPr lang="el-GR" b="1" dirty="0"/>
              <a:t>λίμνη </a:t>
            </a:r>
            <a:r>
              <a:rPr lang="el-GR" b="1" dirty="0" err="1"/>
              <a:t>Blessington</a:t>
            </a:r>
            <a:r>
              <a:rPr lang="el-GR" dirty="0"/>
              <a:t>, στην κομητεία </a:t>
            </a:r>
            <a:r>
              <a:rPr lang="el-GR" dirty="0" err="1"/>
              <a:t>Wicklow</a:t>
            </a:r>
            <a:r>
              <a:rPr lang="el-GR" dirty="0"/>
              <a:t> της Ιρλανδίας.</a:t>
            </a:r>
          </a:p>
          <a:p>
            <a:pPr marL="0" indent="0">
              <a:buNone/>
            </a:pPr>
            <a:r>
              <a:rPr lang="el-GR" dirty="0"/>
              <a:t>Η έπαυλη σχεδιάστηκε από τον </a:t>
            </a:r>
            <a:r>
              <a:rPr lang="el-GR" b="1" dirty="0" err="1"/>
              <a:t>Richard</a:t>
            </a:r>
            <a:r>
              <a:rPr lang="el-GR" b="1" dirty="0"/>
              <a:t> </a:t>
            </a:r>
            <a:r>
              <a:rPr lang="el-GR" b="1" dirty="0" err="1"/>
              <a:t>Castle</a:t>
            </a:r>
            <a:r>
              <a:rPr lang="el-GR" dirty="0"/>
              <a:t> για τον </a:t>
            </a:r>
            <a:r>
              <a:rPr lang="el-GR" b="1" dirty="0" err="1"/>
              <a:t>Joseph</a:t>
            </a:r>
            <a:r>
              <a:rPr lang="el-GR" b="1" dirty="0"/>
              <a:t> </a:t>
            </a:r>
            <a:r>
              <a:rPr lang="el-GR" b="1" dirty="0" err="1"/>
              <a:t>Leeson</a:t>
            </a:r>
            <a:r>
              <a:rPr lang="el-GR" b="1" dirty="0"/>
              <a:t>, 1ο Κόμη του </a:t>
            </a:r>
            <a:r>
              <a:rPr lang="el-GR" b="1" dirty="0" err="1"/>
              <a:t>Milltown</a:t>
            </a:r>
            <a:r>
              <a:rPr lang="el-GR" dirty="0"/>
              <a:t>, και κατασκευάστηκε μεταξύ </a:t>
            </a:r>
            <a:r>
              <a:rPr lang="el-GR" b="1" dirty="0"/>
              <a:t>1741 και 1755</a:t>
            </a:r>
            <a:r>
              <a:rPr lang="el-GR" dirty="0"/>
              <a:t>. Με πρόσοψη που φτάνει περίπου τα </a:t>
            </a:r>
            <a:r>
              <a:rPr lang="el-GR" b="1" dirty="0"/>
              <a:t>210 μέτρα</a:t>
            </a:r>
            <a:r>
              <a:rPr lang="el-GR" dirty="0"/>
              <a:t>, αποτελεί ένα από τα πιο χαρακτηριστικά ιστορικά αρχοντικά της Ιρλανδίας.</a:t>
            </a:r>
          </a:p>
          <a:p>
            <a:pPr marL="0" indent="0">
              <a:buNone/>
            </a:pPr>
            <a:r>
              <a:rPr lang="el-GR" dirty="0"/>
              <a:t>Στο εσωτερικό της ξεχωρίζουν οι </a:t>
            </a:r>
            <a:r>
              <a:rPr lang="el-GR" b="1" dirty="0"/>
              <a:t>περίτεχνες διακοσμήσεις από γύψο στις οροφές</a:t>
            </a:r>
            <a:r>
              <a:rPr lang="el-GR" dirty="0"/>
              <a:t>, έργο των αδελφών </a:t>
            </a:r>
            <a:r>
              <a:rPr lang="el-GR" b="1" dirty="0" err="1"/>
              <a:t>Lafranchini</a:t>
            </a:r>
            <a:r>
              <a:rPr lang="el-GR" dirty="0"/>
              <a:t>, οι οποίοι συνεργάστηκαν επίσης με τον </a:t>
            </a:r>
            <a:r>
              <a:rPr lang="el-GR" dirty="0" err="1"/>
              <a:t>Castle</a:t>
            </a:r>
            <a:r>
              <a:rPr lang="el-GR" dirty="0"/>
              <a:t> στο </a:t>
            </a:r>
            <a:r>
              <a:rPr lang="el-GR" b="1" dirty="0" err="1"/>
              <a:t>Carton</a:t>
            </a:r>
            <a:r>
              <a:rPr lang="el-GR" b="1" dirty="0"/>
              <a:t> House</a:t>
            </a:r>
            <a:r>
              <a:rPr lang="el-GR" dirty="0"/>
              <a:t>.</a:t>
            </a:r>
          </a:p>
          <a:p>
            <a:pPr marL="0" indent="0">
              <a:buNone/>
            </a:pPr>
            <a:r>
              <a:rPr lang="el-GR" dirty="0"/>
              <a:t>Το </a:t>
            </a:r>
            <a:r>
              <a:rPr lang="el-GR" dirty="0" err="1"/>
              <a:t>Russborough</a:t>
            </a:r>
            <a:r>
              <a:rPr lang="el-GR" dirty="0"/>
              <a:t> φιλοξενεί επίσης μια σημαντική </a:t>
            </a:r>
            <a:r>
              <a:rPr lang="el-GR" b="1" dirty="0"/>
              <a:t>ιδιωτική συλλογή ευρωπαϊκής τέχνης και διακοσμητικών αντικειμένων</a:t>
            </a:r>
            <a:r>
              <a:rPr lang="el-GR" dirty="0"/>
              <a:t>, όπως έπιπλα, ασημικά, πορσελάνες και πίνακες ζωγραφικής. Πολλά από αυτά τα έργα έχουν μεταφερθεί πλέον σε γκαλερί για λόγους ασφαλούς φύλαξης.</a:t>
            </a:r>
          </a:p>
          <a:p>
            <a:endParaRPr lang="el-GR" dirty="0"/>
          </a:p>
        </p:txBody>
      </p:sp>
    </p:spTree>
    <p:extLst>
      <p:ext uri="{BB962C8B-B14F-4D97-AF65-F5344CB8AC3E}">
        <p14:creationId xmlns:p14="http://schemas.microsoft.com/office/powerpoint/2010/main" val="561339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295401" y="1267883"/>
            <a:ext cx="9601196" cy="838504"/>
          </a:xfrm>
        </p:spPr>
        <p:txBody>
          <a:bodyPr>
            <a:normAutofit fontScale="90000"/>
          </a:bodyPr>
          <a:lstStyle/>
          <a:p>
            <a:r>
              <a:rPr lang="en-US" dirty="0">
                <a:solidFill>
                  <a:schemeClr val="tx1"/>
                </a:solidFill>
              </a:rPr>
              <a:t>Russborough House</a:t>
            </a:r>
            <a:br>
              <a:rPr lang="en-US" dirty="0"/>
            </a:br>
            <a:endParaRPr lang="el-GR" dirty="0"/>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0697" y="1998482"/>
            <a:ext cx="3022466" cy="4260915"/>
          </a:xfrm>
          <a:prstGeom prst="rect">
            <a:avLst/>
          </a:prstGeom>
        </p:spPr>
      </p:pic>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3163" y="1998481"/>
            <a:ext cx="4075520" cy="4260916"/>
          </a:xfrm>
          <a:prstGeom prst="rect">
            <a:avLst/>
          </a:prstGeom>
        </p:spPr>
      </p:pic>
      <p:pic>
        <p:nvPicPr>
          <p:cNvPr id="8" name="Θέση περιεχομένου 7"/>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603315" y="1998482"/>
            <a:ext cx="3887382" cy="4260915"/>
          </a:xfrm>
        </p:spPr>
      </p:pic>
    </p:spTree>
    <p:extLst>
      <p:ext uri="{BB962C8B-B14F-4D97-AF65-F5344CB8AC3E}">
        <p14:creationId xmlns:p14="http://schemas.microsoft.com/office/powerpoint/2010/main" val="3883900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BB2D1E-7FE2-C1F6-F823-0651C5712589}"/>
              </a:ext>
            </a:extLst>
          </p:cNvPr>
          <p:cNvSpPr>
            <a:spLocks noGrp="1"/>
          </p:cNvSpPr>
          <p:nvPr>
            <p:ph type="title"/>
          </p:nvPr>
        </p:nvSpPr>
        <p:spPr>
          <a:xfrm>
            <a:off x="1295400" y="661307"/>
            <a:ext cx="9601196" cy="1303867"/>
          </a:xfrm>
        </p:spPr>
        <p:txBody>
          <a:bodyPr/>
          <a:lstStyle/>
          <a:p>
            <a:pPr algn="l"/>
            <a:r>
              <a:rPr lang="el-GR" dirty="0">
                <a:solidFill>
                  <a:srgbClr val="002060"/>
                </a:solidFill>
              </a:rPr>
              <a:t>	</a:t>
            </a:r>
            <a:r>
              <a:rPr lang="el-GR" dirty="0">
                <a:solidFill>
                  <a:schemeClr val="tx1"/>
                </a:solidFill>
              </a:rPr>
              <a:t>Ημερήσια εκδρομή/ Glendalough</a:t>
            </a:r>
          </a:p>
        </p:txBody>
      </p:sp>
      <p:sp>
        <p:nvSpPr>
          <p:cNvPr id="3" name="Θέση περιεχομένου 2">
            <a:extLst>
              <a:ext uri="{FF2B5EF4-FFF2-40B4-BE49-F238E27FC236}">
                <a16:creationId xmlns:a16="http://schemas.microsoft.com/office/drawing/2014/main" id="{D0DB0EF0-9652-7B4C-7C8F-3756A70493C0}"/>
              </a:ext>
            </a:extLst>
          </p:cNvPr>
          <p:cNvSpPr>
            <a:spLocks noGrp="1"/>
          </p:cNvSpPr>
          <p:nvPr>
            <p:ph idx="1"/>
          </p:nvPr>
        </p:nvSpPr>
        <p:spPr>
          <a:xfrm>
            <a:off x="4498521" y="2556932"/>
            <a:ext cx="6398075" cy="3318936"/>
          </a:xfrm>
        </p:spPr>
        <p:txBody>
          <a:bodyPr>
            <a:normAutofit fontScale="85000" lnSpcReduction="20000"/>
          </a:bodyPr>
          <a:lstStyle/>
          <a:p>
            <a:pPr marL="0" indent="0" algn="just">
              <a:buNone/>
            </a:pPr>
            <a:r>
              <a:rPr lang="el-GR" dirty="0"/>
              <a:t>Το </a:t>
            </a:r>
            <a:r>
              <a:rPr lang="el-GR" b="1" dirty="0"/>
              <a:t>Glendalough </a:t>
            </a:r>
            <a:r>
              <a:rPr lang="el-GR" dirty="0"/>
              <a:t>φιλοξενεί έναν από τους σημαντικότερους μοναστικούς χώρους της Ιρλανδίας. Αυτός ο παλαιοχριστιανικός μοναστικός οικισμός ιδρύθηκε από τον </a:t>
            </a:r>
            <a:r>
              <a:rPr lang="el-GR" b="1" dirty="0"/>
              <a:t>Άγιο Κέβιν τον 6ο αιώνα</a:t>
            </a:r>
            <a:r>
              <a:rPr lang="el-GR" dirty="0"/>
              <a:t> και σταδιακά εξελίχθηκε στη γνωστή </a:t>
            </a:r>
            <a:r>
              <a:rPr lang="el-GR" b="1" dirty="0"/>
              <a:t>«Μοναστική Πόλη» (</a:t>
            </a:r>
            <a:r>
              <a:rPr lang="el-GR" b="1" dirty="0" err="1"/>
              <a:t>Monastic</a:t>
            </a:r>
            <a:r>
              <a:rPr lang="el-GR" b="1" dirty="0"/>
              <a:t> </a:t>
            </a:r>
            <a:r>
              <a:rPr lang="el-GR" b="1" dirty="0" err="1"/>
              <a:t>City</a:t>
            </a:r>
            <a:r>
              <a:rPr lang="el-GR" b="1" dirty="0"/>
              <a:t>)</a:t>
            </a:r>
            <a:r>
              <a:rPr lang="el-GR" dirty="0"/>
              <a:t>. Τα περισσότερα από τα κτίρια που σώζονται σήμερα χρονολογούνται από τον </a:t>
            </a:r>
            <a:r>
              <a:rPr lang="el-GR" b="1" dirty="0"/>
              <a:t>10ο έως τον 12ο αιώνα</a:t>
            </a:r>
            <a:r>
              <a:rPr lang="el-GR" dirty="0"/>
              <a:t>. Παρά τις επιθέσεις των Βίκινγκς με την πάροδο των χρόνων, το Glendalough συνέχισε να ακμάζει ως ένα από τα σημαντικότερα </a:t>
            </a:r>
            <a:r>
              <a:rPr lang="el-GR" b="1" dirty="0"/>
              <a:t>εκκλησιαστικά κέντρα και κέντρα μάθησης της Ιρλανδίας</a:t>
            </a:r>
            <a:r>
              <a:rPr lang="el-GR" dirty="0"/>
              <a:t>, μέχρι που οι Νορμανδοί κατέστρεψαν το μοναστήρι το </a:t>
            </a:r>
            <a:r>
              <a:rPr lang="el-GR" b="1" dirty="0"/>
              <a:t>1214 μ.Χ.</a:t>
            </a:r>
            <a:r>
              <a:rPr lang="el-GR" dirty="0"/>
              <a:t> και οι επισκοπές του Glendalough και του Δουβλίνου ενώθηκαν.</a:t>
            </a:r>
          </a:p>
          <a:p>
            <a:endParaRPr lang="el-GR"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742" y="2432116"/>
            <a:ext cx="3885779" cy="3764577"/>
          </a:xfrm>
          <a:prstGeom prst="rect">
            <a:avLst/>
          </a:prstGeom>
        </p:spPr>
      </p:pic>
    </p:spTree>
    <p:extLst>
      <p:ext uri="{BB962C8B-B14F-4D97-AF65-F5344CB8AC3E}">
        <p14:creationId xmlns:p14="http://schemas.microsoft.com/office/powerpoint/2010/main" val="2749339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err="1">
                <a:solidFill>
                  <a:schemeClr val="tx1"/>
                </a:solidFill>
              </a:rPr>
              <a:t>Wicklow</a:t>
            </a:r>
            <a:endParaRPr lang="el-GR" dirty="0">
              <a:solidFill>
                <a:schemeClr val="tx1"/>
              </a:solidFill>
            </a:endParaRPr>
          </a:p>
        </p:txBody>
      </p:sp>
      <p:sp>
        <p:nvSpPr>
          <p:cNvPr id="3" name="Θέση περιεχομένου 2"/>
          <p:cNvSpPr>
            <a:spLocks noGrp="1"/>
          </p:cNvSpPr>
          <p:nvPr>
            <p:ph idx="1"/>
          </p:nvPr>
        </p:nvSpPr>
        <p:spPr>
          <a:xfrm>
            <a:off x="3729789" y="2556932"/>
            <a:ext cx="7166808" cy="2724931"/>
          </a:xfrm>
        </p:spPr>
        <p:txBody>
          <a:bodyPr>
            <a:normAutofit fontScale="92500" lnSpcReduction="10000"/>
          </a:bodyPr>
          <a:lstStyle/>
          <a:p>
            <a:pPr marL="0" indent="0">
              <a:buNone/>
            </a:pPr>
            <a:r>
              <a:rPr lang="el-GR" dirty="0"/>
              <a:t>Τα </a:t>
            </a:r>
            <a:r>
              <a:rPr lang="el-GR" b="1" dirty="0"/>
              <a:t>Όρη </a:t>
            </a:r>
            <a:r>
              <a:rPr lang="el-GR" b="1" dirty="0" err="1"/>
              <a:t>Wicklow</a:t>
            </a:r>
            <a:r>
              <a:rPr lang="el-GR" dirty="0"/>
              <a:t> χαρακτηρίζονται από </a:t>
            </a:r>
            <a:r>
              <a:rPr lang="el-GR" b="1" dirty="0"/>
              <a:t>εύκρατο ωκεάνιο κλίμα</a:t>
            </a:r>
            <a:r>
              <a:rPr lang="el-GR" dirty="0"/>
              <a:t>, με ήπια και υγρά καλοκαίρια και δροσερούς, βροχερούς χειμώνες.</a:t>
            </a:r>
            <a:r>
              <a:rPr lang="en-US" dirty="0"/>
              <a:t> </a:t>
            </a:r>
            <a:r>
              <a:rPr lang="el-GR" dirty="0"/>
              <a:t>Ο κυρίαρχος βιότοπος στις ορεινές περιοχές αποτελείται από </a:t>
            </a:r>
            <a:r>
              <a:rPr lang="el-GR" b="1" dirty="0" err="1"/>
              <a:t>τυρφώνες</a:t>
            </a:r>
            <a:r>
              <a:rPr lang="el-GR" b="1" dirty="0"/>
              <a:t>, χερσότοπους και ορεινά λιβάδια</a:t>
            </a:r>
            <a:r>
              <a:rPr lang="el-GR" dirty="0"/>
              <a:t>. Στις κοιλάδες συναντώνται τόσο </a:t>
            </a:r>
            <a:r>
              <a:rPr lang="el-GR" b="1" dirty="0"/>
              <a:t>κωνοφόρα</a:t>
            </a:r>
            <a:r>
              <a:rPr lang="el-GR" dirty="0"/>
              <a:t> όσο και </a:t>
            </a:r>
            <a:r>
              <a:rPr lang="el-GR" b="1" dirty="0"/>
              <a:t>φυλλοβόλα δάση</a:t>
            </a:r>
            <a:r>
              <a:rPr lang="el-GR" dirty="0"/>
              <a:t>, δημιουργώντας ένα πλούσιο και ποικιλόμορφο φυσικό τοπίο.</a:t>
            </a:r>
          </a:p>
          <a:p>
            <a:pPr marL="0" indent="0">
              <a:buNone/>
            </a:pPr>
            <a:r>
              <a:rPr lang="en-US" dirty="0"/>
              <a:t>Wikipedia</a:t>
            </a:r>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595" y="2430379"/>
            <a:ext cx="3098193" cy="3819592"/>
          </a:xfrm>
          <a:prstGeom prst="rect">
            <a:avLst/>
          </a:prstGeom>
        </p:spPr>
      </p:pic>
    </p:spTree>
    <p:extLst>
      <p:ext uri="{BB962C8B-B14F-4D97-AF65-F5344CB8AC3E}">
        <p14:creationId xmlns:p14="http://schemas.microsoft.com/office/powerpoint/2010/main" val="2111369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BD721B9-9152-F8D9-033C-CFC1671BE117}"/>
              </a:ext>
            </a:extLst>
          </p:cNvPr>
          <p:cNvSpPr>
            <a:spLocks noGrp="1"/>
          </p:cNvSpPr>
          <p:nvPr>
            <p:ph type="title"/>
          </p:nvPr>
        </p:nvSpPr>
        <p:spPr/>
        <p:txBody>
          <a:bodyPr/>
          <a:lstStyle/>
          <a:p>
            <a:r>
              <a:rPr lang="el-GR" dirty="0"/>
              <a:t>Βίντεο από </a:t>
            </a:r>
            <a:r>
              <a:rPr lang="el-GR"/>
              <a:t>το ταξίδι </a:t>
            </a:r>
            <a:r>
              <a:rPr lang="el-GR" dirty="0"/>
              <a:t>μας</a:t>
            </a:r>
          </a:p>
        </p:txBody>
      </p:sp>
      <p:sp>
        <p:nvSpPr>
          <p:cNvPr id="3" name="Θέση περιεχομένου 2">
            <a:extLst>
              <a:ext uri="{FF2B5EF4-FFF2-40B4-BE49-F238E27FC236}">
                <a16:creationId xmlns:a16="http://schemas.microsoft.com/office/drawing/2014/main" id="{480D2AC2-5F84-8948-339D-D9E6E35ACABC}"/>
              </a:ext>
            </a:extLst>
          </p:cNvPr>
          <p:cNvSpPr>
            <a:spLocks noGrp="1"/>
          </p:cNvSpPr>
          <p:nvPr>
            <p:ph idx="1"/>
          </p:nvPr>
        </p:nvSpPr>
        <p:spPr/>
        <p:txBody>
          <a:bodyPr/>
          <a:lstStyle/>
          <a:p>
            <a:pPr marL="0" indent="0">
              <a:buNone/>
            </a:pPr>
            <a:endParaRPr lang="en-US" dirty="0"/>
          </a:p>
          <a:p>
            <a:r>
              <a:rPr lang="en-US" dirty="0">
                <a:hlinkClick r:id="rId2"/>
              </a:rPr>
              <a:t>https://drive.google.com/file/d/13oGTUBslm-vaLZlvRZDeaGL9X-mLxUtE/view?ts=6aa04db2</a:t>
            </a:r>
            <a:endParaRPr lang="en-US" dirty="0"/>
          </a:p>
          <a:p>
            <a:endParaRPr lang="en-US" dirty="0"/>
          </a:p>
          <a:p>
            <a:endParaRPr lang="en-US" dirty="0"/>
          </a:p>
          <a:p>
            <a:endParaRPr lang="el-GR" dirty="0"/>
          </a:p>
        </p:txBody>
      </p:sp>
    </p:spTree>
    <p:extLst>
      <p:ext uri="{BB962C8B-B14F-4D97-AF65-F5344CB8AC3E}">
        <p14:creationId xmlns:p14="http://schemas.microsoft.com/office/powerpoint/2010/main" val="3775141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166DFC-CF37-A7B5-74CD-1FAFA0496DB8}"/>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89456BE0-28BD-0090-B39F-27DC39942BFA}"/>
              </a:ext>
            </a:extLst>
          </p:cNvPr>
          <p:cNvSpPr>
            <a:spLocks noGrp="1"/>
          </p:cNvSpPr>
          <p:nvPr>
            <p:ph idx="1"/>
          </p:nvPr>
        </p:nvSpPr>
        <p:spPr/>
        <p:txBody>
          <a:bodyPr>
            <a:normAutofit fontScale="92500" lnSpcReduction="10000"/>
          </a:bodyPr>
          <a:lstStyle/>
          <a:p>
            <a:pPr marL="0" indent="0">
              <a:buNone/>
            </a:pPr>
            <a:r>
              <a:rPr lang="el-GR" dirty="0"/>
              <a:t>Σας ευχαριστούμε πολύ για την προσοχή σας!</a:t>
            </a:r>
          </a:p>
          <a:p>
            <a:endParaRPr lang="el-GR" dirty="0"/>
          </a:p>
          <a:p>
            <a:pPr marL="0" indent="0">
              <a:buNone/>
            </a:pPr>
            <a:r>
              <a:rPr lang="el-GR" i="1" dirty="0"/>
              <a:t>Οι εκπαιδευτικοί του Πρότυπου Γυμνασίου </a:t>
            </a:r>
            <a:r>
              <a:rPr lang="el-GR" i="1" dirty="0" err="1"/>
              <a:t>Ιωνιδείου</a:t>
            </a:r>
            <a:r>
              <a:rPr lang="el-GR" i="1" dirty="0"/>
              <a:t> Σχολής Πειραιά</a:t>
            </a:r>
          </a:p>
          <a:p>
            <a:pPr marL="0" indent="0">
              <a:buNone/>
            </a:pPr>
            <a:r>
              <a:rPr lang="el-GR" dirty="0"/>
              <a:t>Κορωνάκη Δέσποινα, Μυλωνάκη Αγάπη, </a:t>
            </a:r>
            <a:r>
              <a:rPr lang="el-GR" dirty="0" err="1"/>
              <a:t>Παρασκευουλάκου</a:t>
            </a:r>
            <a:r>
              <a:rPr lang="el-GR" dirty="0"/>
              <a:t> Αναστασία</a:t>
            </a:r>
          </a:p>
          <a:p>
            <a:pPr marL="0" indent="0">
              <a:buNone/>
            </a:pPr>
            <a:endParaRPr lang="el-GR" dirty="0"/>
          </a:p>
          <a:p>
            <a:pPr marL="0" indent="0">
              <a:buNone/>
            </a:pPr>
            <a:r>
              <a:rPr lang="el-GR" sz="1900" i="1" dirty="0"/>
              <a:t>«Με την επιχορήγηση της Ευρωπαϊκής Ένωσης. Ωστόσο,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Ιδρύματος Κρατικών Υποτροφιών (ΙΚΥ) . Ούτε η Ευρωπαϊκή Ένωση ούτε η χορηγούσα αρχή μπορούν να θεωρηθούν υπεύθυνες γι’ αυτές»</a:t>
            </a:r>
            <a:r>
              <a:rPr lang="el-GR" sz="1900" dirty="0"/>
              <a:t> </a:t>
            </a:r>
          </a:p>
        </p:txBody>
      </p:sp>
    </p:spTree>
    <p:extLst>
      <p:ext uri="{BB962C8B-B14F-4D97-AF65-F5344CB8AC3E}">
        <p14:creationId xmlns:p14="http://schemas.microsoft.com/office/powerpoint/2010/main" val="228995402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Οργανικό</Template>
  <TotalTime>885</TotalTime>
  <Words>2228</Words>
  <Application>Microsoft Office PowerPoint</Application>
  <PresentationFormat>Ευρεία οθόνη</PresentationFormat>
  <Paragraphs>172</Paragraphs>
  <Slides>33</Slides>
  <Notes>2</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33</vt:i4>
      </vt:variant>
    </vt:vector>
  </HeadingPairs>
  <TitlesOfParts>
    <vt:vector size="38" baseType="lpstr">
      <vt:lpstr>Arial</vt:lpstr>
      <vt:lpstr>Calibri</vt:lpstr>
      <vt:lpstr>Garamond</vt:lpstr>
      <vt:lpstr>revert-layer</vt:lpstr>
      <vt:lpstr>Οργανικό</vt:lpstr>
      <vt:lpstr>Artificial Intelligence Tools for Language Teachers </vt:lpstr>
      <vt:lpstr>Παρουσίαση του PowerPoint</vt:lpstr>
      <vt:lpstr>Δευτέρα 6 Ιουλίου 2026</vt:lpstr>
      <vt:lpstr>Δουβλίνο</vt:lpstr>
      <vt:lpstr>Τρίτη 7 Ιουλίου 2026</vt:lpstr>
      <vt:lpstr>Πώς το χρησιμοποιούμε; </vt:lpstr>
      <vt:lpstr>Κάποιες επιπλέον συμβουλές</vt:lpstr>
      <vt:lpstr>Συγγραφή αποτελεσματικών προτροπών</vt:lpstr>
      <vt:lpstr>Τι πρέπει να προσέξουμε</vt:lpstr>
      <vt:lpstr>Ένα παράδειγμα</vt:lpstr>
      <vt:lpstr>Google AI Studio</vt:lpstr>
      <vt:lpstr>Ένα παράδειγμα</vt:lpstr>
      <vt:lpstr>Grok.ai</vt:lpstr>
      <vt:lpstr>AI Image Generator</vt:lpstr>
      <vt:lpstr>Τετάρτη 8 Ιουλίου 2026 </vt:lpstr>
      <vt:lpstr>Πέμπτη 9 Ιουλίου 2026</vt:lpstr>
      <vt:lpstr>Παρουσίαση του PowerPoint</vt:lpstr>
      <vt:lpstr>Παρασκευή 10 Ιουλίου 2026</vt:lpstr>
      <vt:lpstr> Παιχνίδι #1    Truth or Lie? </vt:lpstr>
      <vt:lpstr>Παιχνίδι #2    Justify Your Position!</vt:lpstr>
      <vt:lpstr> Παιχνίδι #3    Stakeholder Shuffle! </vt:lpstr>
      <vt:lpstr>Παιχνίδι#4    Just a minute!</vt:lpstr>
      <vt:lpstr>Παιχνίδι #5     Rank the Risk</vt:lpstr>
      <vt:lpstr>Παρουσίαση του PowerPoint</vt:lpstr>
      <vt:lpstr>Απονομή Βεβαιώσεων</vt:lpstr>
      <vt:lpstr>ΣΑΒΒΑΤΟ 11 ΙΟΥΛΙΟΥ</vt:lpstr>
      <vt:lpstr>Russborough House, near Blessington, County Wicklow, Dublin</vt:lpstr>
      <vt:lpstr> Russborough House </vt:lpstr>
      <vt:lpstr>Russborough House </vt:lpstr>
      <vt:lpstr> Ημερήσια εκδρομή/ Glendalough</vt:lpstr>
      <vt:lpstr>Wicklow</vt:lpstr>
      <vt:lpstr>Βίντεο από το ταξίδι μας</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AGAPI MYLONAKI</dc:creator>
  <cp:lastModifiedBy>AGAPI MYLONAKI</cp:lastModifiedBy>
  <cp:revision>10</cp:revision>
  <dcterms:created xsi:type="dcterms:W3CDTF">2026-08-28T08:46:58Z</dcterms:created>
  <dcterms:modified xsi:type="dcterms:W3CDTF">2026-09-10T20:14:19Z</dcterms:modified>
</cp:coreProperties>
</file>