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78" r:id="rId4"/>
    <p:sldId id="279" r:id="rId5"/>
    <p:sldId id="280" r:id="rId6"/>
    <p:sldId id="281" r:id="rId7"/>
    <p:sldId id="284" r:id="rId8"/>
    <p:sldId id="285" r:id="rId9"/>
    <p:sldId id="282" r:id="rId10"/>
    <p:sldId id="312" r:id="rId11"/>
    <p:sldId id="286" r:id="rId12"/>
    <p:sldId id="287" r:id="rId13"/>
    <p:sldId id="288" r:id="rId14"/>
    <p:sldId id="289" r:id="rId15"/>
    <p:sldId id="290" r:id="rId16"/>
    <p:sldId id="304" r:id="rId17"/>
    <p:sldId id="305" r:id="rId18"/>
    <p:sldId id="307" r:id="rId19"/>
    <p:sldId id="308" r:id="rId20"/>
    <p:sldId id="283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303" r:id="rId29"/>
    <p:sldId id="298" r:id="rId30"/>
    <p:sldId id="299" r:id="rId31"/>
    <p:sldId id="300" r:id="rId32"/>
    <p:sldId id="301" r:id="rId33"/>
    <p:sldId id="302" r:id="rId34"/>
    <p:sldId id="313" r:id="rId35"/>
    <p:sldId id="314" r:id="rId36"/>
    <p:sldId id="315" r:id="rId37"/>
    <p:sldId id="316" r:id="rId38"/>
    <p:sldId id="257" r:id="rId39"/>
    <p:sldId id="258" r:id="rId40"/>
    <p:sldId id="259" r:id="rId41"/>
    <p:sldId id="260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5" d="100"/>
          <a:sy n="75" d="100"/>
        </p:scale>
        <p:origin x="2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Η </a:t>
            </a:r>
            <a:r>
              <a:rPr lang="el-GR" dirty="0" err="1" smtClean="0"/>
              <a:t>Ιωνίδειος</a:t>
            </a:r>
            <a:r>
              <a:rPr lang="el-GR" dirty="0" smtClean="0"/>
              <a:t> πάει </a:t>
            </a:r>
            <a:r>
              <a:rPr lang="el-GR" dirty="0" err="1" smtClean="0"/>
              <a:t>Εράσμους</a:t>
            </a:r>
            <a:r>
              <a:rPr lang="el-GR" dirty="0" smtClean="0"/>
              <a:t>!</a:t>
            </a:r>
            <a:endParaRPr lang="en-US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 smtClean="0"/>
              <a:t>Πρωτη</a:t>
            </a:r>
            <a:r>
              <a:rPr lang="el-GR" dirty="0" smtClean="0"/>
              <a:t> </a:t>
            </a:r>
            <a:r>
              <a:rPr lang="el-GR" dirty="0" err="1" smtClean="0"/>
              <a:t>αποτιμηση</a:t>
            </a:r>
            <a:r>
              <a:rPr lang="el-GR" dirty="0" smtClean="0"/>
              <a:t> για το </a:t>
            </a:r>
            <a:r>
              <a:rPr lang="el-GR" dirty="0" err="1" smtClean="0"/>
              <a:t>προγραμμα</a:t>
            </a:r>
            <a:endParaRPr lang="el-GR" dirty="0" smtClean="0"/>
          </a:p>
          <a:p>
            <a:r>
              <a:rPr lang="el-GR" b="1" dirty="0" err="1" smtClean="0">
                <a:solidFill>
                  <a:schemeClr val="tx2">
                    <a:lumMod val="10000"/>
                  </a:schemeClr>
                </a:solidFill>
              </a:rPr>
              <a:t>EduDigital</a:t>
            </a:r>
            <a:r>
              <a:rPr lang="el-GR" b="1" dirty="0">
                <a:solidFill>
                  <a:schemeClr val="tx2">
                    <a:lumMod val="10000"/>
                  </a:schemeClr>
                </a:solidFill>
              </a:rPr>
              <a:t>: </a:t>
            </a:r>
            <a:r>
              <a:rPr lang="el-GR" b="1" dirty="0" err="1" smtClean="0">
                <a:solidFill>
                  <a:schemeClr val="tx2">
                    <a:lumMod val="10000"/>
                  </a:schemeClr>
                </a:solidFill>
              </a:rPr>
              <a:t>Ψηφιακες</a:t>
            </a:r>
            <a:r>
              <a:rPr lang="el-GR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l-GR" b="1" dirty="0" err="1" smtClean="0">
                <a:solidFill>
                  <a:schemeClr val="tx2">
                    <a:lumMod val="10000"/>
                  </a:schemeClr>
                </a:solidFill>
              </a:rPr>
              <a:t>δεξιοτητες</a:t>
            </a:r>
            <a:r>
              <a:rPr lang="el-GR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10000"/>
                  </a:schemeClr>
                </a:solidFill>
              </a:rPr>
              <a:t>για </a:t>
            </a:r>
            <a:r>
              <a:rPr lang="el-GR" b="1" dirty="0" err="1" smtClean="0">
                <a:solidFill>
                  <a:schemeClr val="tx2">
                    <a:lumMod val="10000"/>
                  </a:schemeClr>
                </a:solidFill>
              </a:rPr>
              <a:t>ενεργο</a:t>
            </a:r>
            <a:r>
              <a:rPr lang="el-GR" b="1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l-GR" b="1" dirty="0" err="1" smtClean="0">
                <a:solidFill>
                  <a:schemeClr val="tx2">
                    <a:lumMod val="10000"/>
                  </a:schemeClr>
                </a:solidFill>
              </a:rPr>
              <a:t>πολιτειοτητα</a:t>
            </a:r>
            <a:r>
              <a:rPr lang="el-GR" dirty="0"/>
              <a:t>.</a:t>
            </a:r>
            <a:endParaRPr lang="en-US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1920" y="4876800"/>
            <a:ext cx="1961330" cy="182403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5900" y="-268288"/>
            <a:ext cx="8268389" cy="236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11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τα προγράμματα </a:t>
            </a:r>
            <a:r>
              <a:rPr lang="en-US" dirty="0" smtClean="0"/>
              <a:t>Erasmus</a:t>
            </a:r>
            <a:r>
              <a:rPr lang="el-GR" dirty="0" smtClean="0"/>
              <a:t>;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Ευρωπαϊκά προγράμματα- εκπαιδευτικές ευκαιρίες σε μαθητές και εκπαιδευτικούς από όλη την Ευρώπη και κάποιες συνεργαζόμενες χώρε</a:t>
            </a:r>
          </a:p>
          <a:p>
            <a:r>
              <a:rPr lang="el-GR" dirty="0" smtClean="0"/>
              <a:t>Συνεργασίες, ανταλλαγές επισκέψεων και τεχνογνωσίας, </a:t>
            </a:r>
            <a:r>
              <a:rPr lang="en-US" dirty="0" err="1" smtClean="0"/>
              <a:t>jobshadowing</a:t>
            </a:r>
            <a:r>
              <a:rPr lang="en-US" dirty="0" smtClean="0"/>
              <a:t>, </a:t>
            </a:r>
            <a:r>
              <a:rPr lang="el-GR" dirty="0" smtClean="0"/>
              <a:t>σεμινάρια επαγγελματικής κατάρτισης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58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σχολείο μας σε πρόγραμμα </a:t>
            </a:r>
            <a:r>
              <a:rPr lang="el-GR" dirty="0" err="1"/>
              <a:t>Erasmus</a:t>
            </a:r>
            <a:r>
              <a:rPr lang="el-GR" dirty="0"/>
              <a:t>+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Έγκριση αίτησης και προϋπολογισμού για δύο μετακινήσεις στο διάστημα Οκτώβριος 2025-Νοέμβριος 2026</a:t>
            </a:r>
          </a:p>
          <a:p>
            <a:r>
              <a:rPr lang="el-GR" dirty="0" smtClean="0"/>
              <a:t>Θεματική: </a:t>
            </a:r>
          </a:p>
          <a:p>
            <a:r>
              <a:rPr lang="el-GR" dirty="0" smtClean="0"/>
              <a:t>Ψηφιακές δεξιότητες</a:t>
            </a:r>
          </a:p>
          <a:p>
            <a:r>
              <a:rPr lang="el-GR" dirty="0" smtClean="0"/>
              <a:t>Τεχνητή νοημοσύνη</a:t>
            </a:r>
          </a:p>
          <a:p>
            <a:r>
              <a:rPr lang="el-GR" dirty="0" smtClean="0"/>
              <a:t>Ψηφιακή </a:t>
            </a:r>
            <a:r>
              <a:rPr lang="el-GR" dirty="0" err="1" smtClean="0"/>
              <a:t>πολιτειότητα</a:t>
            </a:r>
            <a:endParaRPr lang="el-GR" dirty="0" smtClean="0"/>
          </a:p>
          <a:p>
            <a:r>
              <a:rPr lang="el-GR" dirty="0" smtClean="0"/>
              <a:t>Σχολική κουλτούρα που ενδυναμώνει τις ψηφιακές δεξιότητες και τον δημοκρατικό </a:t>
            </a:r>
            <a:r>
              <a:rPr lang="el-GR" dirty="0" err="1" smtClean="0"/>
              <a:t>γραμματισμό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20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σχολείο μας σε πρόγραμμα </a:t>
            </a:r>
            <a:r>
              <a:rPr lang="en-US" dirty="0" smtClean="0"/>
              <a:t>Erasmus+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Μετακίνηση 12 μαθητών με δυο εκπαιδευτικούς συνοδούς και επίσκεψη σε σχολικές μονάδες της </a:t>
            </a:r>
            <a:r>
              <a:rPr lang="el-GR" dirty="0" smtClean="0"/>
              <a:t>Δανίας (Μάρτιος 2026)</a:t>
            </a:r>
            <a:endParaRPr lang="el-GR" dirty="0"/>
          </a:p>
          <a:p>
            <a:r>
              <a:rPr lang="el-GR" dirty="0"/>
              <a:t>Μετακίνηση 3 εκπαιδευτικών στην Ιρλανδία και συμμετοχή τους σε σεμινάριο </a:t>
            </a:r>
            <a:r>
              <a:rPr lang="el-GR" dirty="0" smtClean="0"/>
              <a:t>(Ιούλιος 2026)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54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433511" y="2091018"/>
            <a:ext cx="9404723" cy="1400530"/>
          </a:xfrm>
        </p:spPr>
        <p:txBody>
          <a:bodyPr/>
          <a:lstStyle/>
          <a:p>
            <a:r>
              <a:rPr lang="el-GR" sz="8000" dirty="0" smtClean="0"/>
              <a:t>Κι έτσι λοιπόν…</a:t>
            </a:r>
            <a:endParaRPr lang="en-US" sz="8000" dirty="0"/>
          </a:p>
        </p:txBody>
      </p:sp>
      <p:sp>
        <p:nvSpPr>
          <p:cNvPr id="4" name="Θέση περιεχομένου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261" y="-18000"/>
            <a:ext cx="9822891" cy="6876000"/>
          </a:xfrm>
          <a:prstGeom prst="rect">
            <a:avLst/>
          </a:prstGeom>
        </p:spPr>
      </p:pic>
      <p:cxnSp>
        <p:nvCxnSpPr>
          <p:cNvPr id="8" name="Ευθεία γραμμή σύνδεσης 7"/>
          <p:cNvCxnSpPr/>
          <p:nvPr/>
        </p:nvCxnSpPr>
        <p:spPr>
          <a:xfrm>
            <a:off x="4813300" y="3225800"/>
            <a:ext cx="1638300" cy="26670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Επεξήγηση με στρογγυλεμένο παραλληλόγραμμο 8"/>
          <p:cNvSpPr/>
          <p:nvPr/>
        </p:nvSpPr>
        <p:spPr>
          <a:xfrm>
            <a:off x="1968500" y="762000"/>
            <a:ext cx="2476500" cy="1561966"/>
          </a:xfrm>
          <a:prstGeom prst="wedgeRoundRectCallout">
            <a:avLst>
              <a:gd name="adj1" fmla="val 59930"/>
              <a:gd name="adj2" fmla="val 1023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Aabenräa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77016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451392">
            <a:off x="6556177" y="452718"/>
            <a:ext cx="4480123" cy="597349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82390">
            <a:off x="582129" y="-1370491"/>
            <a:ext cx="5376811" cy="716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1" y="-9525"/>
            <a:ext cx="91567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7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Χαρακτηριστικά των σχολείων που επισκεφθήκαμε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Μικρές επαρχιακές κοινότητες</a:t>
            </a:r>
          </a:p>
          <a:p>
            <a:r>
              <a:rPr lang="el-GR" dirty="0" smtClean="0"/>
              <a:t>Σύνορα με τη Γερμανία</a:t>
            </a:r>
          </a:p>
          <a:p>
            <a:r>
              <a:rPr lang="el-GR" dirty="0" smtClean="0"/>
              <a:t>Μεικτή καταγωγή οικογενειών- παρελθόν έντασης κατά τον Β’ ΠΠ</a:t>
            </a:r>
          </a:p>
          <a:p>
            <a:r>
              <a:rPr lang="el-GR" dirty="0" smtClean="0"/>
              <a:t>Παιδιά από 6 έως 14 έτη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9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Πρώτη στάση: </a:t>
            </a:r>
            <a:r>
              <a:rPr lang="en-US" dirty="0" err="1"/>
              <a:t>Kliplev</a:t>
            </a:r>
            <a:r>
              <a:rPr lang="en-US" dirty="0"/>
              <a:t> </a:t>
            </a:r>
            <a:r>
              <a:rPr lang="en-US" dirty="0" err="1"/>
              <a:t>Skole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9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-23550"/>
            <a:ext cx="9175400" cy="68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7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020" y="-1207158"/>
            <a:ext cx="6750000" cy="9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5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785" y="-398775"/>
            <a:ext cx="5676152" cy="756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1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2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4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582" y="-1"/>
            <a:ext cx="5540218" cy="738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-1430800"/>
            <a:ext cx="12000000" cy="9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4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7" y="-1422000"/>
            <a:ext cx="3726000" cy="8280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712" y="-2985161"/>
            <a:ext cx="6858594" cy="152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428" y="-4190048"/>
            <a:ext cx="6857143" cy="15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6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428" y="-4190048"/>
            <a:ext cx="6857143" cy="15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61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Δεύτερη στάση: </a:t>
            </a:r>
            <a:r>
              <a:rPr lang="en-US" dirty="0" err="1" smtClean="0"/>
              <a:t>Hordkaer</a:t>
            </a:r>
            <a:r>
              <a:rPr lang="en-US" dirty="0" smtClean="0"/>
              <a:t> </a:t>
            </a:r>
            <a:r>
              <a:rPr lang="en-US" dirty="0" err="1" smtClean="0"/>
              <a:t>Skole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4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5737" y="-6733315"/>
            <a:ext cx="15243473" cy="2032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1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33" y="0"/>
            <a:ext cx="10560000" cy="7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3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6315" y="-4192737"/>
            <a:ext cx="20324630" cy="1524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3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6315" y="-4192737"/>
            <a:ext cx="20324630" cy="1524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0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5737" y="-6733315"/>
            <a:ext cx="15243473" cy="2032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4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5737" y="-6733315"/>
            <a:ext cx="15243473" cy="2032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66315" y="-4192737"/>
            <a:ext cx="20324630" cy="1524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7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5737" y="-6733315"/>
            <a:ext cx="15243473" cy="2032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3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5737" y="-6733315"/>
            <a:ext cx="15243473" cy="2032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9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58" y="0"/>
            <a:ext cx="6410462" cy="854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2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Τρίτη στάση: </a:t>
            </a:r>
            <a:r>
              <a:rPr lang="en-US" dirty="0" err="1" smtClean="0"/>
              <a:t>Tinlev</a:t>
            </a:r>
            <a:r>
              <a:rPr lang="en-US" dirty="0" smtClean="0"/>
              <a:t> </a:t>
            </a:r>
            <a:r>
              <a:rPr lang="en-US" dirty="0" err="1" smtClean="0"/>
              <a:t>Skole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281" y="-980343"/>
            <a:ext cx="5940000" cy="7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9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767" y="-677072"/>
            <a:ext cx="6210000" cy="8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0371" y="-901809"/>
            <a:ext cx="6210000" cy="8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3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818" y="-663819"/>
            <a:ext cx="5641364" cy="752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8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298" y="-677071"/>
            <a:ext cx="6210000" cy="8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273" y="-357257"/>
            <a:ext cx="6210000" cy="8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7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Συμπεράσματα για το εκπαιδευτικό σύστημα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Ανεξαρτησία σχολείου από κεντρική διοίκηση</a:t>
            </a:r>
          </a:p>
          <a:p>
            <a:r>
              <a:rPr lang="el-GR" dirty="0" smtClean="0"/>
              <a:t>Αποκεντρωμένες αποφάσεις: ο Διευθυντής αποφασίζει και είναι υπόλογος</a:t>
            </a:r>
          </a:p>
          <a:p>
            <a:r>
              <a:rPr lang="el-GR" dirty="0" smtClean="0"/>
              <a:t>Χρηματοδότηση ανά μαθητή</a:t>
            </a:r>
          </a:p>
          <a:p>
            <a:r>
              <a:rPr lang="el-GR" dirty="0" smtClean="0"/>
              <a:t>Χρήση υπολογιστών- όχι ΤΝ- όχι κινητά</a:t>
            </a:r>
          </a:p>
          <a:p>
            <a:r>
              <a:rPr lang="el-GR" dirty="0" smtClean="0"/>
              <a:t>Εξατομικευμένη προσέγγιση της μάθησης: κάθε παιδί στον ρυθμό του</a:t>
            </a:r>
          </a:p>
          <a:p>
            <a:r>
              <a:rPr lang="el-GR" dirty="0" smtClean="0"/>
              <a:t>Κουλτούρα ανοχής, συμπερίληψης αλλά και ευθύνης, ανεξαρτησίας</a:t>
            </a:r>
          </a:p>
        </p:txBody>
      </p:sp>
    </p:spTree>
    <p:extLst>
      <p:ext uri="{BB962C8B-B14F-4D97-AF65-F5344CB8AC3E}">
        <p14:creationId xmlns:p14="http://schemas.microsoft.com/office/powerpoint/2010/main" val="377947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Ξεχωριστή μνεία…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82" y="1602281"/>
            <a:ext cx="4590000" cy="6120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287" y="1602281"/>
            <a:ext cx="4590000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7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Και κάπως έτσι πήραμε τον δρόμο της επιστροφής…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1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141" y="0"/>
            <a:ext cx="6750000" cy="9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686</TotalTime>
  <Words>236</Words>
  <Application>Microsoft Office PowerPoint</Application>
  <PresentationFormat>Ευρεία οθόνη</PresentationFormat>
  <Paragraphs>35</Paragraphs>
  <Slides>41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41</vt:i4>
      </vt:variant>
    </vt:vector>
  </HeadingPairs>
  <TitlesOfParts>
    <vt:vector size="45" baseType="lpstr">
      <vt:lpstr>Arial</vt:lpstr>
      <vt:lpstr>Century Gothic</vt:lpstr>
      <vt:lpstr>Wingdings 3</vt:lpstr>
      <vt:lpstr>Ιόν</vt:lpstr>
      <vt:lpstr>Η Ιωνίδειος πάει Εράσμους!</vt:lpstr>
      <vt:lpstr>Τι είναι τα προγράμματα Erasmus;</vt:lpstr>
      <vt:lpstr>Το σχολείο μας σε πρόγραμμα Erasmus+</vt:lpstr>
      <vt:lpstr>Το σχολείο μας σε πρόγραμμα Erasmus+</vt:lpstr>
      <vt:lpstr>Κι έτσι λοιπόν…</vt:lpstr>
      <vt:lpstr>Παρουσίαση του PowerPoint</vt:lpstr>
      <vt:lpstr>Παρουσίαση του PowerPoint</vt:lpstr>
      <vt:lpstr>Παρουσίαση του PowerPoint</vt:lpstr>
      <vt:lpstr>Χαρακτηριστικά των σχολείων που επισκεφθήκαμε</vt:lpstr>
      <vt:lpstr>Πρώτη στάση: Kliplev Skole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Δεύτερη στάση: Hordkaer Skole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Τρίτη στάση: Tinlev Skole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Συμπεράσματα για το εκπαιδευτικό σύστημα</vt:lpstr>
      <vt:lpstr>Ξεχωριστή μνεία…</vt:lpstr>
      <vt:lpstr>Και κάπως έτσι πήραμε τον δρόμο της επιστροφής…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Angelos Andreou</dc:creator>
  <cp:lastModifiedBy>Angelos Andreou</cp:lastModifiedBy>
  <cp:revision>14</cp:revision>
  <dcterms:created xsi:type="dcterms:W3CDTF">2026-05-25T18:18:34Z</dcterms:created>
  <dcterms:modified xsi:type="dcterms:W3CDTF">2026-05-26T05:53:16Z</dcterms:modified>
</cp:coreProperties>
</file>